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Raleway" panose="020B0604020202020204" charset="-94"/>
      <p:regular r:id="rId17"/>
      <p:bold r:id="rId18"/>
      <p:italic r:id="rId19"/>
      <p:boldItalic r:id="rId20"/>
    </p:embeddedFont>
    <p:embeddedFont>
      <p:font typeface="Open Sans" panose="020B0604020202020204" charset="0"/>
      <p:regular r:id="rId21"/>
      <p:bold r:id="rId22"/>
      <p:italic r:id="rId23"/>
      <p:boldItalic r:id="rId24"/>
    </p:embeddedFont>
    <p:embeddedFont>
      <p:font typeface="Lato" panose="020B0604020202020204" charset="-94"/>
      <p:regular r:id="rId25"/>
      <p:bold r:id="rId26"/>
      <p:italic r:id="rId27"/>
      <p:boldItalic r:id="rId28"/>
    </p:embeddedFont>
    <p:embeddedFont>
      <p:font typeface="Roboto" panose="020B060402020202020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726"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9649534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b9a0b07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b9a0b07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13167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d251bb473_0_6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d251bb473_0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4798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21689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bca450d537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bca450d537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044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e965474a9_3_37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e965474a9_3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6027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cb9a0b074_1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cb9a0b074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08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d5b15f0a3_5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d5b15f0a3_5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8714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2bc6305a2fa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2bc6305a2f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2138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bca450d537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bca450d53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9391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23630543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2363054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9937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d251bb473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d251bb473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6200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bca450d537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bca450d537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14490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e965474a9_3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e965474a9_3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0387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bca450d537_0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bca450d537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1516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9600"/>
              <a:buFont typeface="Open Sans"/>
              <a:buNone/>
              <a:defRPr sz="9600">
                <a:solidFill>
                  <a:schemeClr val="dk1"/>
                </a:solidFill>
                <a:latin typeface="Open Sans"/>
                <a:ea typeface="Open Sans"/>
                <a:cs typeface="Open Sans"/>
                <a:sym typeface="Open Sans"/>
              </a:defRPr>
            </a:lvl1pPr>
            <a:lvl2pPr lvl="1" algn="ctr" rtl="0">
              <a:spcBef>
                <a:spcPts val="0"/>
              </a:spcBef>
              <a:spcAft>
                <a:spcPts val="0"/>
              </a:spcAft>
              <a:buClr>
                <a:schemeClr val="dk1"/>
              </a:buClr>
              <a:buSzPts val="9600"/>
              <a:buFont typeface="Open Sans"/>
              <a:buNone/>
              <a:defRPr sz="9600">
                <a:solidFill>
                  <a:schemeClr val="dk1"/>
                </a:solidFill>
                <a:latin typeface="Open Sans"/>
                <a:ea typeface="Open Sans"/>
                <a:cs typeface="Open Sans"/>
                <a:sym typeface="Open Sans"/>
              </a:defRPr>
            </a:lvl2pPr>
            <a:lvl3pPr lvl="2" algn="ctr" rtl="0">
              <a:spcBef>
                <a:spcPts val="0"/>
              </a:spcBef>
              <a:spcAft>
                <a:spcPts val="0"/>
              </a:spcAft>
              <a:buClr>
                <a:schemeClr val="dk1"/>
              </a:buClr>
              <a:buSzPts val="9600"/>
              <a:buFont typeface="Open Sans"/>
              <a:buNone/>
              <a:defRPr sz="9600">
                <a:solidFill>
                  <a:schemeClr val="dk1"/>
                </a:solidFill>
                <a:latin typeface="Open Sans"/>
                <a:ea typeface="Open Sans"/>
                <a:cs typeface="Open Sans"/>
                <a:sym typeface="Open Sans"/>
              </a:defRPr>
            </a:lvl3pPr>
            <a:lvl4pPr lvl="3" algn="ctr" rtl="0">
              <a:spcBef>
                <a:spcPts val="0"/>
              </a:spcBef>
              <a:spcAft>
                <a:spcPts val="0"/>
              </a:spcAft>
              <a:buClr>
                <a:schemeClr val="dk1"/>
              </a:buClr>
              <a:buSzPts val="9600"/>
              <a:buFont typeface="Open Sans"/>
              <a:buNone/>
              <a:defRPr sz="9600">
                <a:solidFill>
                  <a:schemeClr val="dk1"/>
                </a:solidFill>
                <a:latin typeface="Open Sans"/>
                <a:ea typeface="Open Sans"/>
                <a:cs typeface="Open Sans"/>
                <a:sym typeface="Open Sans"/>
              </a:defRPr>
            </a:lvl4pPr>
            <a:lvl5pPr lvl="4" algn="ctr" rtl="0">
              <a:spcBef>
                <a:spcPts val="0"/>
              </a:spcBef>
              <a:spcAft>
                <a:spcPts val="0"/>
              </a:spcAft>
              <a:buClr>
                <a:schemeClr val="dk1"/>
              </a:buClr>
              <a:buSzPts val="9600"/>
              <a:buFont typeface="Open Sans"/>
              <a:buNone/>
              <a:defRPr sz="9600">
                <a:solidFill>
                  <a:schemeClr val="dk1"/>
                </a:solidFill>
                <a:latin typeface="Open Sans"/>
                <a:ea typeface="Open Sans"/>
                <a:cs typeface="Open Sans"/>
                <a:sym typeface="Open Sans"/>
              </a:defRPr>
            </a:lvl5pPr>
            <a:lvl6pPr lvl="5" algn="ctr" rtl="0">
              <a:spcBef>
                <a:spcPts val="0"/>
              </a:spcBef>
              <a:spcAft>
                <a:spcPts val="0"/>
              </a:spcAft>
              <a:buClr>
                <a:schemeClr val="dk1"/>
              </a:buClr>
              <a:buSzPts val="9600"/>
              <a:buFont typeface="Open Sans"/>
              <a:buNone/>
              <a:defRPr sz="9600">
                <a:solidFill>
                  <a:schemeClr val="dk1"/>
                </a:solidFill>
                <a:latin typeface="Open Sans"/>
                <a:ea typeface="Open Sans"/>
                <a:cs typeface="Open Sans"/>
                <a:sym typeface="Open Sans"/>
              </a:defRPr>
            </a:lvl6pPr>
            <a:lvl7pPr lvl="6" algn="ctr" rtl="0">
              <a:spcBef>
                <a:spcPts val="0"/>
              </a:spcBef>
              <a:spcAft>
                <a:spcPts val="0"/>
              </a:spcAft>
              <a:buClr>
                <a:schemeClr val="dk1"/>
              </a:buClr>
              <a:buSzPts val="9600"/>
              <a:buFont typeface="Open Sans"/>
              <a:buNone/>
              <a:defRPr sz="9600">
                <a:solidFill>
                  <a:schemeClr val="dk1"/>
                </a:solidFill>
                <a:latin typeface="Open Sans"/>
                <a:ea typeface="Open Sans"/>
                <a:cs typeface="Open Sans"/>
                <a:sym typeface="Open Sans"/>
              </a:defRPr>
            </a:lvl7pPr>
            <a:lvl8pPr lvl="7" algn="ctr" rtl="0">
              <a:spcBef>
                <a:spcPts val="0"/>
              </a:spcBef>
              <a:spcAft>
                <a:spcPts val="0"/>
              </a:spcAft>
              <a:buClr>
                <a:schemeClr val="dk1"/>
              </a:buClr>
              <a:buSzPts val="9600"/>
              <a:buFont typeface="Open Sans"/>
              <a:buNone/>
              <a:defRPr sz="9600">
                <a:solidFill>
                  <a:schemeClr val="dk1"/>
                </a:solidFill>
                <a:latin typeface="Open Sans"/>
                <a:ea typeface="Open Sans"/>
                <a:cs typeface="Open Sans"/>
                <a:sym typeface="Open Sans"/>
              </a:defRPr>
            </a:lvl8pPr>
            <a:lvl9pPr lvl="8" algn="ctr" rtl="0">
              <a:spcBef>
                <a:spcPts val="0"/>
              </a:spcBef>
              <a:spcAft>
                <a:spcPts val="0"/>
              </a:spcAft>
              <a:buClr>
                <a:schemeClr val="dk1"/>
              </a:buClr>
              <a:buSzPts val="9600"/>
              <a:buFont typeface="Open Sans"/>
              <a:buNone/>
              <a:defRPr sz="9600">
                <a:solidFill>
                  <a:schemeClr val="dk1"/>
                </a:solidFill>
                <a:latin typeface="Open Sans"/>
                <a:ea typeface="Open Sans"/>
                <a:cs typeface="Open Sans"/>
                <a:sym typeface="Open Sans"/>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353535"/>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3600"/>
              <a:buNone/>
              <a:defRPr sz="3600">
                <a:solidFill>
                  <a:schemeClr val="dk1"/>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rtl="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Open Sans"/>
                <a:ea typeface="Open Sans"/>
                <a:cs typeface="Open Sans"/>
                <a:sym typeface="Open Sans"/>
              </a:defRPr>
            </a:lvl1pPr>
            <a:lvl2pPr lvl="1" algn="r" rtl="0">
              <a:buNone/>
              <a:defRPr sz="1000">
                <a:solidFill>
                  <a:schemeClr val="dk2"/>
                </a:solidFill>
                <a:latin typeface="Open Sans"/>
                <a:ea typeface="Open Sans"/>
                <a:cs typeface="Open Sans"/>
                <a:sym typeface="Open Sans"/>
              </a:defRPr>
            </a:lvl2pPr>
            <a:lvl3pPr lvl="2" algn="r" rtl="0">
              <a:buNone/>
              <a:defRPr sz="1000">
                <a:solidFill>
                  <a:schemeClr val="dk2"/>
                </a:solidFill>
                <a:latin typeface="Open Sans"/>
                <a:ea typeface="Open Sans"/>
                <a:cs typeface="Open Sans"/>
                <a:sym typeface="Open Sans"/>
              </a:defRPr>
            </a:lvl3pPr>
            <a:lvl4pPr lvl="3" algn="r" rtl="0">
              <a:buNone/>
              <a:defRPr sz="1000">
                <a:solidFill>
                  <a:schemeClr val="dk2"/>
                </a:solidFill>
                <a:latin typeface="Open Sans"/>
                <a:ea typeface="Open Sans"/>
                <a:cs typeface="Open Sans"/>
                <a:sym typeface="Open Sans"/>
              </a:defRPr>
            </a:lvl4pPr>
            <a:lvl5pPr lvl="4" algn="r" rtl="0">
              <a:buNone/>
              <a:defRPr sz="1000">
                <a:solidFill>
                  <a:schemeClr val="dk2"/>
                </a:solidFill>
                <a:latin typeface="Open Sans"/>
                <a:ea typeface="Open Sans"/>
                <a:cs typeface="Open Sans"/>
                <a:sym typeface="Open Sans"/>
              </a:defRPr>
            </a:lvl5pPr>
            <a:lvl6pPr lvl="5" algn="r" rtl="0">
              <a:buNone/>
              <a:defRPr sz="1000">
                <a:solidFill>
                  <a:schemeClr val="dk2"/>
                </a:solidFill>
                <a:latin typeface="Open Sans"/>
                <a:ea typeface="Open Sans"/>
                <a:cs typeface="Open Sans"/>
                <a:sym typeface="Open Sans"/>
              </a:defRPr>
            </a:lvl6pPr>
            <a:lvl7pPr lvl="6" algn="r" rtl="0">
              <a:buNone/>
              <a:defRPr sz="1000">
                <a:solidFill>
                  <a:schemeClr val="dk2"/>
                </a:solidFill>
                <a:latin typeface="Open Sans"/>
                <a:ea typeface="Open Sans"/>
                <a:cs typeface="Open Sans"/>
                <a:sym typeface="Open Sans"/>
              </a:defRPr>
            </a:lvl7pPr>
            <a:lvl8pPr lvl="7" algn="r" rtl="0">
              <a:buNone/>
              <a:defRPr sz="1000">
                <a:solidFill>
                  <a:schemeClr val="dk2"/>
                </a:solidFill>
                <a:latin typeface="Open Sans"/>
                <a:ea typeface="Open Sans"/>
                <a:cs typeface="Open Sans"/>
                <a:sym typeface="Open Sans"/>
              </a:defRPr>
            </a:lvl8pPr>
            <a:lvl9pPr lvl="8" algn="r" rtl="0">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t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hyperlink" Target="https://hub.docker.com/_/registry"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hyperlink" Target="https://docs.docker.com/engine/instal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localhos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hyperlink" Target="https://www.google.com/search?sca_esv=e9be6bafba5c0576&amp;rlz=1C1GCEU_trTR1092TR1092&amp;sxsrf=ACQVn0_omO_CZ7kGCNpnLvOg9XzJ62N9ng:1708948230567&amp;q=dbeaver&amp;sa=X&amp;ved=2ahUKEwiOt-Oh-MiEAxVXVfEDHfTGBfIQ7xYoAHoECAUQAg" TargetMode="Externa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224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 sz="4700">
                <a:solidFill>
                  <a:srgbClr val="FFFFFF"/>
                </a:solidFill>
              </a:rPr>
              <a:t>Docker Kurulumu </a:t>
            </a:r>
            <a:endParaRPr sz="4700">
              <a:solidFill>
                <a:srgbClr val="FFFFFF"/>
              </a:solidFill>
            </a:endParaRPr>
          </a:p>
          <a:p>
            <a:pPr marL="0" lvl="0" indent="0" algn="l" rtl="0">
              <a:spcBef>
                <a:spcPts val="0"/>
              </a:spcBef>
              <a:spcAft>
                <a:spcPts val="0"/>
              </a:spcAft>
              <a:buNone/>
            </a:pPr>
            <a:r>
              <a:rPr lang="tr" sz="4700">
                <a:solidFill>
                  <a:srgbClr val="FFFFFF"/>
                </a:solidFill>
              </a:rPr>
              <a:t>ve </a:t>
            </a:r>
            <a:endParaRPr sz="4700">
              <a:solidFill>
                <a:srgbClr val="FFFFFF"/>
              </a:solidFill>
            </a:endParaRPr>
          </a:p>
          <a:p>
            <a:pPr marL="0" lvl="0" indent="0" algn="l" rtl="0">
              <a:spcBef>
                <a:spcPts val="0"/>
              </a:spcBef>
              <a:spcAft>
                <a:spcPts val="0"/>
              </a:spcAft>
              <a:buNone/>
            </a:pPr>
            <a:r>
              <a:rPr lang="tr" sz="4700">
                <a:solidFill>
                  <a:srgbClr val="FFFFFF"/>
                </a:solidFill>
              </a:rPr>
              <a:t>Docker Komutları</a:t>
            </a:r>
            <a:endParaRPr sz="4700">
              <a:solidFill>
                <a:srgbClr val="FFFFFF"/>
              </a:solidFill>
            </a:endParaRPr>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tr" sz="2400">
                <a:latin typeface="Open Sans"/>
                <a:ea typeface="Open Sans"/>
                <a:cs typeface="Open Sans"/>
                <a:sym typeface="Open Sans"/>
              </a:rPr>
              <a:t>Sedat Durmuş</a:t>
            </a:r>
            <a:endParaRPr sz="2400" b="1">
              <a:latin typeface="Open Sans"/>
              <a:ea typeface="Open Sans"/>
              <a:cs typeface="Open Sans"/>
              <a:sym typeface="Open Sans"/>
            </a:endParaRPr>
          </a:p>
        </p:txBody>
      </p:sp>
      <p:pic>
        <p:nvPicPr>
          <p:cNvPr id="74" name="Google Shape;74;p13"/>
          <p:cNvPicPr preferRelativeResize="0"/>
          <p:nvPr/>
        </p:nvPicPr>
        <p:blipFill>
          <a:blip r:embed="rId3">
            <a:alphaModFix/>
          </a:blip>
          <a:stretch>
            <a:fillRect/>
          </a:stretch>
        </p:blipFill>
        <p:spPr>
          <a:xfrm>
            <a:off x="107475" y="1503275"/>
            <a:ext cx="2085467" cy="1735174"/>
          </a:xfrm>
          <a:prstGeom prst="rect">
            <a:avLst/>
          </a:prstGeom>
          <a:noFill/>
          <a:ln>
            <a:noFill/>
          </a:ln>
        </p:spPr>
      </p:pic>
      <p:pic>
        <p:nvPicPr>
          <p:cNvPr id="75" name="Google Shape;75;p13"/>
          <p:cNvPicPr preferRelativeResize="0"/>
          <p:nvPr/>
        </p:nvPicPr>
        <p:blipFill>
          <a:blip r:embed="rId4">
            <a:alphaModFix/>
          </a:blip>
          <a:stretch>
            <a:fillRect/>
          </a:stretch>
        </p:blipFill>
        <p:spPr>
          <a:xfrm>
            <a:off x="232325" y="862275"/>
            <a:ext cx="1835774" cy="4547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2"/>
          <p:cNvSpPr txBox="1">
            <a:spLocks noGrp="1"/>
          </p:cNvSpPr>
          <p:nvPr>
            <p:ph type="title"/>
          </p:nvPr>
        </p:nvSpPr>
        <p:spPr>
          <a:xfrm>
            <a:off x="-21700" y="0"/>
            <a:ext cx="9036900" cy="554100"/>
          </a:xfrm>
          <a:prstGeom prst="rect">
            <a:avLst/>
          </a:prstGeom>
        </p:spPr>
        <p:txBody>
          <a:bodyPr spcFirstLastPara="1" wrap="square" lIns="91425" tIns="91425" rIns="91425" bIns="91425" anchor="t" anchorCtr="0">
            <a:spAutoFit/>
          </a:bodyPr>
          <a:lstStyle/>
          <a:p>
            <a:pPr marL="0" lvl="0" indent="0" algn="l" rtl="0">
              <a:spcBef>
                <a:spcPts val="0"/>
              </a:spcBef>
              <a:spcAft>
                <a:spcPts val="1000"/>
              </a:spcAft>
              <a:buNone/>
            </a:pPr>
            <a:r>
              <a:rPr lang="tr" sz="2400">
                <a:solidFill>
                  <a:schemeClr val="accent5"/>
                </a:solidFill>
              </a:rPr>
              <a:t>Listeleme Komutları</a:t>
            </a:r>
            <a:endParaRPr sz="600" b="0"/>
          </a:p>
        </p:txBody>
      </p:sp>
      <p:sp>
        <p:nvSpPr>
          <p:cNvPr id="158" name="Google Shape;158;p22"/>
          <p:cNvSpPr txBox="1"/>
          <p:nvPr/>
        </p:nvSpPr>
        <p:spPr>
          <a:xfrm>
            <a:off x="55775" y="441950"/>
            <a:ext cx="8998200" cy="738900"/>
          </a:xfrm>
          <a:prstGeom prst="rect">
            <a:avLst/>
          </a:prstGeom>
          <a:noFill/>
          <a:ln>
            <a:noFill/>
          </a:ln>
        </p:spPr>
        <p:txBody>
          <a:bodyPr spcFirstLastPara="1" wrap="square" lIns="91425" tIns="91425" rIns="91425" bIns="91425" anchor="t" anchorCtr="0">
            <a:spAutoFit/>
          </a:bodyPr>
          <a:lstStyle/>
          <a:p>
            <a:pPr marL="457200" lvl="0" indent="-285750" algn="l" rtl="0">
              <a:spcBef>
                <a:spcPts val="0"/>
              </a:spcBef>
              <a:spcAft>
                <a:spcPts val="0"/>
              </a:spcAft>
              <a:buClr>
                <a:srgbClr val="FFFFFF"/>
              </a:buClr>
              <a:buSzPts val="900"/>
              <a:buChar char="❖"/>
            </a:pPr>
            <a:r>
              <a:rPr lang="tr" sz="900">
                <a:solidFill>
                  <a:srgbClr val="FFFFFF"/>
                </a:solidFill>
              </a:rPr>
              <a:t>docker image ls</a:t>
            </a:r>
            <a:endParaRPr sz="900">
              <a:solidFill>
                <a:srgbClr val="FFFFFF"/>
              </a:solidFill>
            </a:endParaRPr>
          </a:p>
          <a:p>
            <a:pPr marL="457200" lvl="0" indent="-285750" algn="l" rtl="0">
              <a:spcBef>
                <a:spcPts val="0"/>
              </a:spcBef>
              <a:spcAft>
                <a:spcPts val="0"/>
              </a:spcAft>
              <a:buClr>
                <a:srgbClr val="FFFFFF"/>
              </a:buClr>
              <a:buSzPts val="900"/>
              <a:buChar char="❖"/>
            </a:pPr>
            <a:r>
              <a:rPr lang="tr" sz="900">
                <a:solidFill>
                  <a:srgbClr val="FFFFFF"/>
                </a:solidFill>
              </a:rPr>
              <a:t>docker container ls</a:t>
            </a:r>
            <a:endParaRPr sz="900">
              <a:solidFill>
                <a:srgbClr val="FFFFFF"/>
              </a:solidFill>
            </a:endParaRPr>
          </a:p>
          <a:p>
            <a:pPr marL="457200" lvl="0" indent="-285750" algn="l" rtl="0">
              <a:spcBef>
                <a:spcPts val="0"/>
              </a:spcBef>
              <a:spcAft>
                <a:spcPts val="0"/>
              </a:spcAft>
              <a:buClr>
                <a:srgbClr val="FFFFFF"/>
              </a:buClr>
              <a:buSzPts val="900"/>
              <a:buChar char="❖"/>
            </a:pPr>
            <a:r>
              <a:rPr lang="tr" sz="900">
                <a:solidFill>
                  <a:srgbClr val="FFFFFF"/>
                </a:solidFill>
              </a:rPr>
              <a:t>docker network ls</a:t>
            </a:r>
            <a:endParaRPr sz="900">
              <a:solidFill>
                <a:srgbClr val="FFFFFF"/>
              </a:solidFill>
            </a:endParaRPr>
          </a:p>
          <a:p>
            <a:pPr marL="457200" lvl="0" indent="-285750" algn="l" rtl="0">
              <a:spcBef>
                <a:spcPts val="0"/>
              </a:spcBef>
              <a:spcAft>
                <a:spcPts val="0"/>
              </a:spcAft>
              <a:buClr>
                <a:srgbClr val="FFFFFF"/>
              </a:buClr>
              <a:buSzPts val="900"/>
              <a:buChar char="❖"/>
            </a:pPr>
            <a:r>
              <a:rPr lang="tr" sz="900">
                <a:solidFill>
                  <a:srgbClr val="FFFFFF"/>
                </a:solidFill>
              </a:rPr>
              <a:t>docker volume ls</a:t>
            </a:r>
            <a:endParaRPr sz="900">
              <a:solidFill>
                <a:srgbClr val="FFFFFF"/>
              </a:solidFill>
            </a:endParaRPr>
          </a:p>
        </p:txBody>
      </p:sp>
      <p:sp>
        <p:nvSpPr>
          <p:cNvPr id="159" name="Google Shape;159;p22"/>
          <p:cNvSpPr txBox="1">
            <a:spLocks noGrp="1"/>
          </p:cNvSpPr>
          <p:nvPr>
            <p:ph type="title"/>
          </p:nvPr>
        </p:nvSpPr>
        <p:spPr>
          <a:xfrm>
            <a:off x="17075" y="1107650"/>
            <a:ext cx="9036900" cy="554100"/>
          </a:xfrm>
          <a:prstGeom prst="rect">
            <a:avLst/>
          </a:prstGeom>
        </p:spPr>
        <p:txBody>
          <a:bodyPr spcFirstLastPara="1" wrap="square" lIns="91425" tIns="91425" rIns="91425" bIns="91425" anchor="t" anchorCtr="0">
            <a:spAutoFit/>
          </a:bodyPr>
          <a:lstStyle/>
          <a:p>
            <a:pPr marL="0" lvl="0" indent="0" algn="l" rtl="0">
              <a:spcBef>
                <a:spcPts val="0"/>
              </a:spcBef>
              <a:spcAft>
                <a:spcPts val="1000"/>
              </a:spcAft>
              <a:buNone/>
            </a:pPr>
            <a:r>
              <a:rPr lang="tr" sz="2400">
                <a:solidFill>
                  <a:schemeClr val="accent5"/>
                </a:solidFill>
              </a:rPr>
              <a:t>Filtreleme Komutları</a:t>
            </a:r>
            <a:endParaRPr sz="600" b="0"/>
          </a:p>
        </p:txBody>
      </p:sp>
      <p:sp>
        <p:nvSpPr>
          <p:cNvPr id="160" name="Google Shape;160;p22"/>
          <p:cNvSpPr txBox="1"/>
          <p:nvPr/>
        </p:nvSpPr>
        <p:spPr>
          <a:xfrm>
            <a:off x="39460" y="1584950"/>
            <a:ext cx="8998200" cy="1092900"/>
          </a:xfrm>
          <a:prstGeom prst="rect">
            <a:avLst/>
          </a:prstGeom>
          <a:noFill/>
          <a:ln>
            <a:noFill/>
          </a:ln>
        </p:spPr>
        <p:txBody>
          <a:bodyPr spcFirstLastPara="1" wrap="square" lIns="91425" tIns="91425" rIns="91425" bIns="91425" anchor="t" anchorCtr="0">
            <a:spAutoFit/>
          </a:bodyPr>
          <a:lstStyle/>
          <a:p>
            <a:pPr marL="457200" lvl="0" indent="-285750" algn="l" rtl="0">
              <a:spcBef>
                <a:spcPts val="0"/>
              </a:spcBef>
              <a:spcAft>
                <a:spcPts val="0"/>
              </a:spcAft>
              <a:buClr>
                <a:srgbClr val="FFFFFF"/>
              </a:buClr>
              <a:buSzPts val="900"/>
              <a:buChar char="❖"/>
            </a:pPr>
            <a:r>
              <a:rPr lang="tr" sz="900" dirty="0">
                <a:solidFill>
                  <a:srgbClr val="FFFFFF"/>
                </a:solidFill>
              </a:rPr>
              <a:t>'docker run -d --label renk=kirmizi docker_image_asmi:docker_image_etiketi' //--label yazarak sonrasında bir yazı(renk=kirmizi) ile label atayabiliyoruz.</a:t>
            </a:r>
            <a:endParaRPr sz="900" dirty="0">
              <a:solidFill>
                <a:srgbClr val="FFFFFF"/>
              </a:solidFill>
            </a:endParaRPr>
          </a:p>
          <a:p>
            <a:pPr marL="457200" lvl="0" indent="-285750" algn="l" rtl="0">
              <a:spcBef>
                <a:spcPts val="0"/>
              </a:spcBef>
              <a:spcAft>
                <a:spcPts val="0"/>
              </a:spcAft>
              <a:buClr>
                <a:srgbClr val="FFFFFF"/>
              </a:buClr>
              <a:buSzPts val="900"/>
              <a:buChar char="❖"/>
            </a:pPr>
            <a:r>
              <a:rPr lang="tr" sz="900" dirty="0">
                <a:solidFill>
                  <a:srgbClr val="FFFFFF"/>
                </a:solidFill>
              </a:rPr>
              <a:t>'docker ps --filter "label=renk=kirmizi' //docker container'e verilen label üzerinde filtreleme yapma</a:t>
            </a:r>
            <a:endParaRPr sz="900" dirty="0">
              <a:solidFill>
                <a:srgbClr val="FFFFFF"/>
              </a:solidFill>
            </a:endParaRPr>
          </a:p>
          <a:p>
            <a:pPr marL="457200" lvl="0" indent="-285750" algn="l" rtl="0">
              <a:spcBef>
                <a:spcPts val="0"/>
              </a:spcBef>
              <a:spcAft>
                <a:spcPts val="0"/>
              </a:spcAft>
              <a:buClr>
                <a:srgbClr val="FFFFFF"/>
              </a:buClr>
              <a:buSzPts val="900"/>
              <a:buChar char="❖"/>
            </a:pPr>
            <a:r>
              <a:rPr lang="tr" sz="900" dirty="0">
                <a:solidFill>
                  <a:srgbClr val="FFFFFF"/>
                </a:solidFill>
              </a:rPr>
              <a:t>'docker ps --filter "name=docker_image_asmi' //docker container'a verilen name üzerinde filtreleme yapma</a:t>
            </a:r>
            <a:endParaRPr sz="900" dirty="0">
              <a:solidFill>
                <a:srgbClr val="FFFFFF"/>
              </a:solidFill>
            </a:endParaRPr>
          </a:p>
          <a:p>
            <a:pPr marL="457200" lvl="0" indent="-285750" algn="l" rtl="0">
              <a:spcBef>
                <a:spcPts val="0"/>
              </a:spcBef>
              <a:spcAft>
                <a:spcPts val="0"/>
              </a:spcAft>
              <a:buClr>
                <a:srgbClr val="FFFFFF"/>
              </a:buClr>
              <a:buSzPts val="900"/>
              <a:buChar char="❖"/>
            </a:pPr>
            <a:r>
              <a:rPr lang="tr" sz="900" dirty="0">
                <a:solidFill>
                  <a:srgbClr val="FFFFFF"/>
                </a:solidFill>
              </a:rPr>
              <a:t>'docker ps --filter "exited=0' //hangi container'lerin başarılı bir şekilde çıkış yaptığını görmek</a:t>
            </a:r>
            <a:endParaRPr sz="900" dirty="0">
              <a:solidFill>
                <a:srgbClr val="FFFFFF"/>
              </a:solidFill>
            </a:endParaRPr>
          </a:p>
          <a:p>
            <a:pPr marL="457200" lvl="0" indent="-285750" algn="l" rtl="0">
              <a:spcBef>
                <a:spcPts val="0"/>
              </a:spcBef>
              <a:spcAft>
                <a:spcPts val="0"/>
              </a:spcAft>
              <a:buClr>
                <a:srgbClr val="FFFFFF"/>
              </a:buClr>
              <a:buSzPts val="900"/>
              <a:buChar char="❖"/>
            </a:pPr>
            <a:r>
              <a:rPr lang="tr" sz="900" dirty="0">
                <a:solidFill>
                  <a:srgbClr val="FFFFFF"/>
                </a:solidFill>
              </a:rPr>
              <a:t>'docker ps --filter "expose=80' //hangi </a:t>
            </a:r>
            <a:r>
              <a:rPr lang="tr" sz="900" dirty="0">
                <a:solidFill>
                  <a:schemeClr val="lt1"/>
                </a:solidFill>
              </a:rPr>
              <a:t>container'lerin </a:t>
            </a:r>
            <a:r>
              <a:rPr lang="tr" sz="900" dirty="0">
                <a:solidFill>
                  <a:srgbClr val="FFFFFF"/>
                </a:solidFill>
              </a:rPr>
              <a:t>80 portunu kullandığını görmek</a:t>
            </a:r>
            <a:endParaRPr sz="900" dirty="0">
              <a:solidFill>
                <a:srgbClr val="FFFFFF"/>
              </a:solidFill>
            </a:endParaRPr>
          </a:p>
          <a:p>
            <a:pPr marL="0" lvl="0" indent="0" algn="l" rtl="0">
              <a:spcBef>
                <a:spcPts val="0"/>
              </a:spcBef>
              <a:spcAft>
                <a:spcPts val="0"/>
              </a:spcAft>
              <a:buNone/>
            </a:pPr>
            <a:endParaRPr dirty="0">
              <a:solidFill>
                <a:srgbClr val="FFFFFF"/>
              </a:solidFill>
            </a:endParaRPr>
          </a:p>
        </p:txBody>
      </p:sp>
      <p:sp>
        <p:nvSpPr>
          <p:cNvPr id="161" name="Google Shape;161;p22"/>
          <p:cNvSpPr txBox="1">
            <a:spLocks noGrp="1"/>
          </p:cNvSpPr>
          <p:nvPr>
            <p:ph type="title"/>
          </p:nvPr>
        </p:nvSpPr>
        <p:spPr>
          <a:xfrm>
            <a:off x="67796" y="2433575"/>
            <a:ext cx="8941500" cy="554100"/>
          </a:xfrm>
          <a:prstGeom prst="rect">
            <a:avLst/>
          </a:prstGeom>
        </p:spPr>
        <p:txBody>
          <a:bodyPr spcFirstLastPara="1" wrap="square" lIns="91425" tIns="91425" rIns="91425" bIns="91425" anchor="t" anchorCtr="0">
            <a:spAutoFit/>
          </a:bodyPr>
          <a:lstStyle/>
          <a:p>
            <a:pPr marL="0" lvl="0" indent="0" algn="l" rtl="0">
              <a:spcBef>
                <a:spcPts val="0"/>
              </a:spcBef>
              <a:spcAft>
                <a:spcPts val="1000"/>
              </a:spcAft>
              <a:buNone/>
            </a:pPr>
            <a:r>
              <a:rPr lang="tr" sz="2400">
                <a:solidFill>
                  <a:schemeClr val="accent5"/>
                </a:solidFill>
              </a:rPr>
              <a:t>Ekran Çıktısı Formatlama Komutları</a:t>
            </a:r>
            <a:endParaRPr sz="600" b="0"/>
          </a:p>
        </p:txBody>
      </p:sp>
      <p:sp>
        <p:nvSpPr>
          <p:cNvPr id="162" name="Google Shape;162;p22"/>
          <p:cNvSpPr txBox="1"/>
          <p:nvPr/>
        </p:nvSpPr>
        <p:spPr>
          <a:xfrm>
            <a:off x="67800" y="2910875"/>
            <a:ext cx="8941500" cy="461700"/>
          </a:xfrm>
          <a:prstGeom prst="rect">
            <a:avLst/>
          </a:prstGeom>
          <a:noFill/>
          <a:ln>
            <a:noFill/>
          </a:ln>
        </p:spPr>
        <p:txBody>
          <a:bodyPr spcFirstLastPara="1" wrap="square" lIns="91425" tIns="91425" rIns="91425" bIns="91425" anchor="t" anchorCtr="0">
            <a:spAutoFit/>
          </a:bodyPr>
          <a:lstStyle/>
          <a:p>
            <a:pPr marL="457200" lvl="0" indent="-285750" algn="l" rtl="0">
              <a:spcBef>
                <a:spcPts val="0"/>
              </a:spcBef>
              <a:spcAft>
                <a:spcPts val="0"/>
              </a:spcAft>
              <a:buClr>
                <a:srgbClr val="FFFFFF"/>
              </a:buClr>
              <a:buSzPts val="900"/>
              <a:buChar char="❖"/>
            </a:pPr>
            <a:r>
              <a:rPr lang="tr" sz="900" dirty="0">
                <a:solidFill>
                  <a:srgbClr val="FFFFFF"/>
                </a:solidFill>
              </a:rPr>
              <a:t>'docker ps --format "{{.ID}}: {{.Command}}"' //ekran çıktısını formatlama</a:t>
            </a:r>
            <a:endParaRPr sz="900" dirty="0">
              <a:solidFill>
                <a:srgbClr val="FFFFFF"/>
              </a:solidFill>
            </a:endParaRPr>
          </a:p>
          <a:p>
            <a:pPr marL="457200" lvl="0" indent="-285750" algn="l" rtl="0">
              <a:spcBef>
                <a:spcPts val="0"/>
              </a:spcBef>
              <a:spcAft>
                <a:spcPts val="0"/>
              </a:spcAft>
              <a:buClr>
                <a:srgbClr val="FFFFFF"/>
              </a:buClr>
              <a:buSzPts val="900"/>
              <a:buChar char="❖"/>
            </a:pPr>
            <a:r>
              <a:rPr lang="tr" sz="900" dirty="0">
                <a:solidFill>
                  <a:srgbClr val="FFFFFF"/>
                </a:solidFill>
              </a:rPr>
              <a:t>'docker ps --format "table {{.ID}}: {{.Labels}}"' //id ve label bilgileri şeklinde formatlama.'"table' kullarakta gösterim kolonlarına başlıkta göstermesi sağlanır</a:t>
            </a:r>
            <a:endParaRPr dirty="0">
              <a:solidFill>
                <a:srgbClr val="FFFFFF"/>
              </a:solidFill>
            </a:endParaRPr>
          </a:p>
        </p:txBody>
      </p:sp>
      <p:sp>
        <p:nvSpPr>
          <p:cNvPr id="163" name="Google Shape;163;p22"/>
          <p:cNvSpPr txBox="1">
            <a:spLocks noGrp="1"/>
          </p:cNvSpPr>
          <p:nvPr>
            <p:ph type="title"/>
          </p:nvPr>
        </p:nvSpPr>
        <p:spPr>
          <a:xfrm>
            <a:off x="67800" y="3347975"/>
            <a:ext cx="8941500" cy="554100"/>
          </a:xfrm>
          <a:prstGeom prst="rect">
            <a:avLst/>
          </a:prstGeom>
        </p:spPr>
        <p:txBody>
          <a:bodyPr spcFirstLastPara="1" wrap="square" lIns="91425" tIns="91425" rIns="91425" bIns="91425" anchor="t" anchorCtr="0">
            <a:spAutoFit/>
          </a:bodyPr>
          <a:lstStyle/>
          <a:p>
            <a:pPr marL="0" lvl="0" indent="0" algn="l" rtl="0">
              <a:spcBef>
                <a:spcPts val="0"/>
              </a:spcBef>
              <a:spcAft>
                <a:spcPts val="1000"/>
              </a:spcAft>
              <a:buNone/>
            </a:pPr>
            <a:r>
              <a:rPr lang="tr" sz="2400">
                <a:solidFill>
                  <a:schemeClr val="accent5"/>
                </a:solidFill>
              </a:rPr>
              <a:t>Container Hakkında Detaylı Bilgi Komutları</a:t>
            </a:r>
            <a:endParaRPr sz="600" b="0"/>
          </a:p>
        </p:txBody>
      </p:sp>
      <p:sp>
        <p:nvSpPr>
          <p:cNvPr id="164" name="Google Shape;164;p22"/>
          <p:cNvSpPr txBox="1"/>
          <p:nvPr/>
        </p:nvSpPr>
        <p:spPr>
          <a:xfrm>
            <a:off x="67800" y="3825275"/>
            <a:ext cx="8941500" cy="600300"/>
          </a:xfrm>
          <a:prstGeom prst="rect">
            <a:avLst/>
          </a:prstGeom>
          <a:noFill/>
          <a:ln>
            <a:noFill/>
          </a:ln>
        </p:spPr>
        <p:txBody>
          <a:bodyPr spcFirstLastPara="1" wrap="square" lIns="91425" tIns="91425" rIns="91425" bIns="91425" anchor="t" anchorCtr="0">
            <a:spAutoFit/>
          </a:bodyPr>
          <a:lstStyle/>
          <a:p>
            <a:pPr marL="457200" lvl="0" indent="-285750" algn="l" rtl="0">
              <a:spcBef>
                <a:spcPts val="0"/>
              </a:spcBef>
              <a:spcAft>
                <a:spcPts val="0"/>
              </a:spcAft>
              <a:buClr>
                <a:srgbClr val="FFFFFF"/>
              </a:buClr>
              <a:buSzPts val="900"/>
              <a:buChar char="❖"/>
            </a:pPr>
            <a:r>
              <a:rPr lang="tr" sz="900">
                <a:solidFill>
                  <a:srgbClr val="FFFFFF"/>
                </a:solidFill>
              </a:rPr>
              <a:t>'docker inspect docker_image_asmi:docker_image_etiketi' // verilen docker container ismine ait çok detaylı bilgi almak için kullanılır.</a:t>
            </a:r>
            <a:endParaRPr sz="900">
              <a:solidFill>
                <a:srgbClr val="FFFFFF"/>
              </a:solidFill>
            </a:endParaRPr>
          </a:p>
          <a:p>
            <a:pPr marL="457200" lvl="0" indent="-285750" algn="l" rtl="0">
              <a:spcBef>
                <a:spcPts val="0"/>
              </a:spcBef>
              <a:spcAft>
                <a:spcPts val="0"/>
              </a:spcAft>
              <a:buClr>
                <a:srgbClr val="FFFFFF"/>
              </a:buClr>
              <a:buSzPts val="900"/>
              <a:buChar char="❖"/>
            </a:pPr>
            <a:r>
              <a:rPr lang="tr" sz="900">
                <a:solidFill>
                  <a:srgbClr val="FFFFFF"/>
                </a:solidFill>
              </a:rPr>
              <a:t>'docker inspect --format='{{ .Config.Cmd }}' docker_image_asmi:docker_image_etiketi' //detaylı bilgilerin içinden Config.Cmd değerini almak</a:t>
            </a:r>
            <a:endParaRPr sz="900">
              <a:solidFill>
                <a:srgbClr val="FFFFFF"/>
              </a:solidFill>
            </a:endParaRPr>
          </a:p>
          <a:p>
            <a:pPr marL="457200" lvl="0" indent="-285750" algn="l" rtl="0">
              <a:spcBef>
                <a:spcPts val="0"/>
              </a:spcBef>
              <a:spcAft>
                <a:spcPts val="0"/>
              </a:spcAft>
              <a:buClr>
                <a:srgbClr val="FFFFFF"/>
              </a:buClr>
              <a:buSzPts val="900"/>
              <a:buChar char="❖"/>
            </a:pPr>
            <a:r>
              <a:rPr lang="tr" sz="900">
                <a:solidFill>
                  <a:srgbClr val="FFFFFF"/>
                </a:solidFill>
              </a:rPr>
              <a:t>'docker inspect --format='{{json .Config.Cmd }}' docker_image_asmi:docker_image_etiketi' //detaylı bilgilerin içinden Config.Cmd değerini json olarak almak</a:t>
            </a:r>
            <a:endParaRPr sz="90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8"/>
        <p:cNvGrpSpPr/>
        <p:nvPr/>
      </p:nvGrpSpPr>
      <p:grpSpPr>
        <a:xfrm>
          <a:off x="0" y="0"/>
          <a:ext cx="0" cy="0"/>
          <a:chOff x="0" y="0"/>
          <a:chExt cx="0" cy="0"/>
        </a:xfrm>
      </p:grpSpPr>
      <p:sp>
        <p:nvSpPr>
          <p:cNvPr id="169" name="Google Shape;169;p23"/>
          <p:cNvSpPr txBox="1">
            <a:spLocks noGrp="1"/>
          </p:cNvSpPr>
          <p:nvPr>
            <p:ph type="title" idx="4294967295"/>
          </p:nvPr>
        </p:nvSpPr>
        <p:spPr>
          <a:xfrm>
            <a:off x="283100" y="0"/>
            <a:ext cx="8622300" cy="554100"/>
          </a:xfrm>
          <a:prstGeom prst="rect">
            <a:avLst/>
          </a:prstGeom>
        </p:spPr>
        <p:txBody>
          <a:bodyPr spcFirstLastPara="1" wrap="square" lIns="91425" tIns="91425" rIns="91425" bIns="91425" anchor="t" anchorCtr="0">
            <a:spAutoFit/>
          </a:bodyPr>
          <a:lstStyle/>
          <a:p>
            <a:pPr marL="0" lvl="0" indent="0" algn="l" rtl="0">
              <a:spcBef>
                <a:spcPts val="0"/>
              </a:spcBef>
              <a:spcAft>
                <a:spcPts val="1000"/>
              </a:spcAft>
              <a:buNone/>
            </a:pPr>
            <a:r>
              <a:rPr lang="tr" sz="2400">
                <a:solidFill>
                  <a:srgbClr val="FFFFFF"/>
                </a:solidFill>
              </a:rPr>
              <a:t>Container Çalıştırma Komutları</a:t>
            </a:r>
            <a:endParaRPr sz="600" b="0">
              <a:solidFill>
                <a:srgbClr val="FFFFFF"/>
              </a:solidFill>
            </a:endParaRPr>
          </a:p>
        </p:txBody>
      </p:sp>
      <p:sp>
        <p:nvSpPr>
          <p:cNvPr id="170" name="Google Shape;170;p23"/>
          <p:cNvSpPr txBox="1"/>
          <p:nvPr/>
        </p:nvSpPr>
        <p:spPr>
          <a:xfrm>
            <a:off x="0" y="493675"/>
            <a:ext cx="9144000" cy="4708951"/>
          </a:xfrm>
          <a:prstGeom prst="rect">
            <a:avLst/>
          </a:prstGeom>
          <a:noFill/>
          <a:ln>
            <a:noFill/>
          </a:ln>
        </p:spPr>
        <p:txBody>
          <a:bodyPr spcFirstLastPara="1" wrap="square" lIns="91425" tIns="91425" rIns="91425" bIns="91425" anchor="t" anchorCtr="0">
            <a:spAutoFit/>
          </a:bodyPr>
          <a:lstStyle/>
          <a:p>
            <a:pPr marL="457200" lvl="0" indent="-285750" algn="l" rtl="0">
              <a:spcBef>
                <a:spcPts val="0"/>
              </a:spcBef>
              <a:spcAft>
                <a:spcPts val="0"/>
              </a:spcAft>
              <a:buClr>
                <a:srgbClr val="FFFFFF"/>
              </a:buClr>
              <a:buSzPts val="900"/>
              <a:buChar char="❖"/>
            </a:pPr>
            <a:r>
              <a:rPr lang="tr" sz="1050" dirty="0">
                <a:solidFill>
                  <a:srgbClr val="FFFFFF"/>
                </a:solidFill>
              </a:rPr>
              <a:t>‘docker run nginx:latest’ //docker container oluşturarak docker image'ını çalıştırır.Her çalıştırıldığında bir container oluşturulur. Varsayılan olarak container'a bir id verilir.</a:t>
            </a:r>
            <a:endParaRPr sz="1050" dirty="0">
              <a:solidFill>
                <a:srgbClr val="FFFFFF"/>
              </a:solidFill>
            </a:endParaRPr>
          </a:p>
          <a:p>
            <a:pPr marL="914400" lvl="1" indent="-285750" algn="l" rtl="0">
              <a:spcBef>
                <a:spcPts val="0"/>
              </a:spcBef>
              <a:spcAft>
                <a:spcPts val="0"/>
              </a:spcAft>
              <a:buClr>
                <a:srgbClr val="FFFFFF"/>
              </a:buClr>
              <a:buSzPts val="900"/>
              <a:buChar char="➢"/>
            </a:pPr>
            <a:r>
              <a:rPr lang="tr" sz="1050" dirty="0">
                <a:solidFill>
                  <a:srgbClr val="FFFFFF"/>
                </a:solidFill>
              </a:rPr>
              <a:t>Not: -d eki ile çalıştırılmadığı için terminal ekranı kapanınca kapanır çalışmaya devam etmez.</a:t>
            </a:r>
            <a:endParaRPr sz="1050" dirty="0">
              <a:solidFill>
                <a:srgbClr val="FFFFFF"/>
              </a:solidFill>
            </a:endParaRPr>
          </a:p>
          <a:p>
            <a:pPr marL="914400" lvl="0" indent="0" algn="l" rtl="0">
              <a:spcBef>
                <a:spcPts val="0"/>
              </a:spcBef>
              <a:spcAft>
                <a:spcPts val="0"/>
              </a:spcAft>
              <a:buNone/>
            </a:pPr>
            <a:endParaRPr sz="1050" dirty="0">
              <a:solidFill>
                <a:srgbClr val="FFFFFF"/>
              </a:solidFill>
            </a:endParaRPr>
          </a:p>
          <a:p>
            <a:pPr marL="457200" lvl="0" indent="-285750" algn="l" rtl="0">
              <a:spcBef>
                <a:spcPts val="0"/>
              </a:spcBef>
              <a:spcAft>
                <a:spcPts val="0"/>
              </a:spcAft>
              <a:buClr>
                <a:srgbClr val="FFFFFF"/>
              </a:buClr>
              <a:buSzPts val="900"/>
              <a:buChar char="❖"/>
            </a:pPr>
            <a:r>
              <a:rPr lang="tr" sz="1050" dirty="0">
                <a:solidFill>
                  <a:srgbClr val="FFFFFF"/>
                </a:solidFill>
              </a:rPr>
              <a:t>'docker run -d docker_image_asmi:docker_image_etiketi' //docker container oluşturarak docker image'ını çalıştırır.Her çalıştırıldığında bir container oluşturulur. Varsayılan olarak container'a bir id verilir ve saklanır.</a:t>
            </a:r>
            <a:endParaRPr sz="1050" dirty="0">
              <a:solidFill>
                <a:srgbClr val="FFFFFF"/>
              </a:solidFill>
            </a:endParaRPr>
          </a:p>
          <a:p>
            <a:pPr marL="457200" lvl="0" indent="0" algn="l" rtl="0">
              <a:spcBef>
                <a:spcPts val="0"/>
              </a:spcBef>
              <a:spcAft>
                <a:spcPts val="0"/>
              </a:spcAft>
              <a:buNone/>
            </a:pPr>
            <a:endParaRPr sz="1050" dirty="0">
              <a:solidFill>
                <a:srgbClr val="FFFFFF"/>
              </a:solidFill>
            </a:endParaRPr>
          </a:p>
          <a:p>
            <a:pPr marL="457200" lvl="0" indent="-285750" algn="l" rtl="0">
              <a:spcBef>
                <a:spcPts val="0"/>
              </a:spcBef>
              <a:spcAft>
                <a:spcPts val="0"/>
              </a:spcAft>
              <a:buClr>
                <a:srgbClr val="FFFFFF"/>
              </a:buClr>
              <a:buSzPts val="900"/>
              <a:buChar char="❖"/>
            </a:pPr>
            <a:r>
              <a:rPr lang="tr" sz="1050" dirty="0">
                <a:solidFill>
                  <a:srgbClr val="FFFFFF"/>
                </a:solidFill>
              </a:rPr>
              <a:t>'docker run -d --rm docker_image_asmi:docker_image_etiketi' //docker container oluşturarak docker image'ını çalıştırır.Her çalıştırıldığında bir container oluşturulur.'--rm' yazdığımız için container saklanmaz.</a:t>
            </a:r>
            <a:endParaRPr sz="1050" dirty="0">
              <a:solidFill>
                <a:srgbClr val="FFFFFF"/>
              </a:solidFill>
            </a:endParaRPr>
          </a:p>
          <a:p>
            <a:pPr marL="457200" lvl="0" indent="0" algn="l" rtl="0">
              <a:spcBef>
                <a:spcPts val="0"/>
              </a:spcBef>
              <a:spcAft>
                <a:spcPts val="0"/>
              </a:spcAft>
              <a:buNone/>
            </a:pPr>
            <a:endParaRPr sz="1050" dirty="0">
              <a:solidFill>
                <a:srgbClr val="FFFFFF"/>
              </a:solidFill>
            </a:endParaRPr>
          </a:p>
          <a:p>
            <a:pPr marL="457200" lvl="0" indent="-285750" algn="l" rtl="0">
              <a:spcBef>
                <a:spcPts val="0"/>
              </a:spcBef>
              <a:spcAft>
                <a:spcPts val="0"/>
              </a:spcAft>
              <a:buClr>
                <a:srgbClr val="FFFFFF"/>
              </a:buClr>
              <a:buSzPts val="900"/>
              <a:buChar char="❖"/>
            </a:pPr>
            <a:r>
              <a:rPr lang="tr" sz="1050" dirty="0">
                <a:solidFill>
                  <a:srgbClr val="FFFFFF"/>
                </a:solidFill>
              </a:rPr>
              <a:t>'docker exec -it docker_container_id (ls,cd,bash(/bin/sh) vs.)' //docker container'ı sadece çalışırken dışardan komut vermek için kullanılır.Örneğin sonuna bash yazarsanız container içinde size bir shell ekranı açar. ls yazarsanız container içindeki dosyaları listeler.</a:t>
            </a:r>
            <a:endParaRPr sz="1050" dirty="0">
              <a:solidFill>
                <a:srgbClr val="FFFFFF"/>
              </a:solidFill>
            </a:endParaRPr>
          </a:p>
          <a:p>
            <a:pPr marL="457200" lvl="0" indent="0" algn="l" rtl="0">
              <a:spcBef>
                <a:spcPts val="0"/>
              </a:spcBef>
              <a:spcAft>
                <a:spcPts val="0"/>
              </a:spcAft>
              <a:buNone/>
            </a:pPr>
            <a:endParaRPr sz="1050" dirty="0">
              <a:solidFill>
                <a:srgbClr val="FFFFFF"/>
              </a:solidFill>
            </a:endParaRPr>
          </a:p>
          <a:p>
            <a:pPr marL="457200" lvl="0" indent="-285750" algn="l" rtl="0">
              <a:spcBef>
                <a:spcPts val="0"/>
              </a:spcBef>
              <a:spcAft>
                <a:spcPts val="0"/>
              </a:spcAft>
              <a:buClr>
                <a:srgbClr val="FFFFFF"/>
              </a:buClr>
              <a:buSzPts val="900"/>
              <a:buChar char="❖"/>
            </a:pPr>
            <a:r>
              <a:rPr lang="tr" sz="1050" dirty="0">
                <a:solidFill>
                  <a:srgbClr val="FFFFFF"/>
                </a:solidFill>
              </a:rPr>
              <a:t>'docker run -d --it docker_image_asmi:docker_image_etiketi /bin/sh' //docker container oluşturarak docker image'ını çalıştırır.Her çalıştırıldığında bir container oluşturulur.'--it' yazdığımız için docker image isminde sonra verdiğimiz '/bin/sh' komutları container'ın içinde olduğu linux'ta bir shell(terminal) bağlantısı açar ve artık istediğiniz linux işlemini yapabilirsiniz.</a:t>
            </a:r>
            <a:endParaRPr sz="1050" dirty="0">
              <a:solidFill>
                <a:srgbClr val="FFFFFF"/>
              </a:solidFill>
            </a:endParaRPr>
          </a:p>
          <a:p>
            <a:pPr marL="457200" lvl="0" indent="0" algn="l" rtl="0">
              <a:spcBef>
                <a:spcPts val="0"/>
              </a:spcBef>
              <a:spcAft>
                <a:spcPts val="0"/>
              </a:spcAft>
              <a:buNone/>
            </a:pPr>
            <a:endParaRPr sz="1050" dirty="0">
              <a:solidFill>
                <a:srgbClr val="FFFFFF"/>
              </a:solidFill>
            </a:endParaRPr>
          </a:p>
          <a:p>
            <a:pPr marL="457200" lvl="0" indent="-285750" algn="l" rtl="0">
              <a:spcBef>
                <a:spcPts val="0"/>
              </a:spcBef>
              <a:spcAft>
                <a:spcPts val="0"/>
              </a:spcAft>
              <a:buClr>
                <a:srgbClr val="FFFFFF"/>
              </a:buClr>
              <a:buSzPts val="900"/>
              <a:buChar char="❖"/>
            </a:pPr>
            <a:r>
              <a:rPr lang="tr" sz="1050" dirty="0">
                <a:solidFill>
                  <a:srgbClr val="FFFFFF"/>
                </a:solidFill>
              </a:rPr>
              <a:t>'docker run -d -p 8888:80 docker_image_asmi:docker_image_etiketi' // docker container'ındaki 80 portunu dışarıya 8888 şeklinde açarak çalıştırma</a:t>
            </a:r>
            <a:endParaRPr sz="1050" dirty="0">
              <a:solidFill>
                <a:srgbClr val="FFFFFF"/>
              </a:solidFill>
            </a:endParaRPr>
          </a:p>
          <a:p>
            <a:pPr marL="457200" lvl="0" indent="0" algn="l" rtl="0">
              <a:spcBef>
                <a:spcPts val="0"/>
              </a:spcBef>
              <a:spcAft>
                <a:spcPts val="0"/>
              </a:spcAft>
              <a:buNone/>
            </a:pPr>
            <a:endParaRPr sz="1050" dirty="0">
              <a:solidFill>
                <a:srgbClr val="FFFFFF"/>
              </a:solidFill>
            </a:endParaRPr>
          </a:p>
          <a:p>
            <a:pPr marL="457200" lvl="0" indent="-285750" algn="l" rtl="0">
              <a:spcBef>
                <a:spcPts val="0"/>
              </a:spcBef>
              <a:spcAft>
                <a:spcPts val="0"/>
              </a:spcAft>
              <a:buClr>
                <a:srgbClr val="FFFFFF"/>
              </a:buClr>
              <a:buSzPts val="900"/>
              <a:buChar char="❖"/>
            </a:pPr>
            <a:r>
              <a:rPr lang="tr" sz="1050" dirty="0">
                <a:solidFill>
                  <a:srgbClr val="FFFFFF"/>
                </a:solidFill>
              </a:rPr>
              <a:t>'docker port docker_container_id' //docker container'ın hangi portta çalıştığını görmek</a:t>
            </a:r>
            <a:endParaRPr sz="1050" dirty="0">
              <a:solidFill>
                <a:srgbClr val="FFFFFF"/>
              </a:solidFill>
            </a:endParaRPr>
          </a:p>
          <a:p>
            <a:pPr marL="457200" lvl="0" indent="0" algn="l" rtl="0">
              <a:spcBef>
                <a:spcPts val="0"/>
              </a:spcBef>
              <a:spcAft>
                <a:spcPts val="0"/>
              </a:spcAft>
              <a:buNone/>
            </a:pPr>
            <a:endParaRPr sz="1050" dirty="0">
              <a:solidFill>
                <a:srgbClr val="FFFFFF"/>
              </a:solidFill>
            </a:endParaRPr>
          </a:p>
          <a:p>
            <a:pPr marL="457200" lvl="0" indent="-285750" algn="l" rtl="0">
              <a:spcBef>
                <a:spcPts val="0"/>
              </a:spcBef>
              <a:spcAft>
                <a:spcPts val="0"/>
              </a:spcAft>
              <a:buClr>
                <a:srgbClr val="FFFFFF"/>
              </a:buClr>
              <a:buSzPts val="900"/>
              <a:buChar char="❖"/>
            </a:pPr>
            <a:r>
              <a:rPr lang="tr" sz="1050" dirty="0">
                <a:solidFill>
                  <a:srgbClr val="FFFFFF"/>
                </a:solidFill>
              </a:rPr>
              <a:t>'docker logs -f docker_container_id' //docker container'ının loglarını canlı canlı görmek</a:t>
            </a:r>
            <a:endParaRPr sz="1050" dirty="0">
              <a:solidFill>
                <a:srgbClr val="FFFFFF"/>
              </a:solidFill>
            </a:endParaRPr>
          </a:p>
          <a:p>
            <a:pPr marL="457200" lvl="0" indent="0" algn="l" rtl="0">
              <a:spcBef>
                <a:spcPts val="0"/>
              </a:spcBef>
              <a:spcAft>
                <a:spcPts val="0"/>
              </a:spcAft>
              <a:buNone/>
            </a:pPr>
            <a:endParaRPr sz="1050" dirty="0">
              <a:solidFill>
                <a:srgbClr val="FFFFFF"/>
              </a:solidFill>
            </a:endParaRPr>
          </a:p>
          <a:p>
            <a:pPr marL="457200" lvl="0" indent="-285750" algn="l" rtl="0">
              <a:spcBef>
                <a:spcPts val="0"/>
              </a:spcBef>
              <a:spcAft>
                <a:spcPts val="0"/>
              </a:spcAft>
              <a:buClr>
                <a:srgbClr val="FFFFFF"/>
              </a:buClr>
              <a:buSzPts val="900"/>
              <a:buChar char="❖"/>
            </a:pPr>
            <a:r>
              <a:rPr lang="tr" sz="1050" dirty="0">
                <a:solidFill>
                  <a:srgbClr val="FFFFFF"/>
                </a:solidFill>
              </a:rPr>
              <a:t>'docker exec -it docker_container_id (ls,cd,bash(/bin/sh) vs.)' //docker container'ı sadece çalışırken dışardan komut vermek için kullanılır.Örneğin sonuna bash yazarsanız container içinde size bir shell ekranı açar. ls yazarsanız container içindeki dosyaları listeler.</a:t>
            </a:r>
            <a:endParaRPr sz="1050" dirty="0">
              <a:solidFill>
                <a:srgbClr val="FFFFFF"/>
              </a:solidFill>
            </a:endParaRPr>
          </a:p>
          <a:p>
            <a:pPr marL="0" lvl="0" indent="0" algn="l" rtl="0">
              <a:spcBef>
                <a:spcPts val="0"/>
              </a:spcBef>
              <a:spcAft>
                <a:spcPts val="0"/>
              </a:spcAft>
              <a:buNone/>
            </a:pPr>
            <a:endParaRPr sz="1050" dirty="0">
              <a:solidFill>
                <a:srgbClr val="FFFFFF"/>
              </a:solidFill>
            </a:endParaRPr>
          </a:p>
          <a:p>
            <a:pPr marL="0" lvl="0" indent="0" algn="l" rtl="0">
              <a:spcBef>
                <a:spcPts val="0"/>
              </a:spcBef>
              <a:spcAft>
                <a:spcPts val="0"/>
              </a:spcAft>
              <a:buNone/>
            </a:pPr>
            <a:endParaRPr sz="1050" dirty="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4"/>
          <p:cNvSpPr txBox="1">
            <a:spLocks noGrp="1"/>
          </p:cNvSpPr>
          <p:nvPr>
            <p:ph type="title"/>
          </p:nvPr>
        </p:nvSpPr>
        <p:spPr>
          <a:xfrm>
            <a:off x="283100" y="304800"/>
            <a:ext cx="8622300" cy="554100"/>
          </a:xfrm>
          <a:prstGeom prst="rect">
            <a:avLst/>
          </a:prstGeom>
        </p:spPr>
        <p:txBody>
          <a:bodyPr spcFirstLastPara="1" wrap="square" lIns="91425" tIns="91425" rIns="91425" bIns="91425" anchor="t" anchorCtr="0">
            <a:spAutoFit/>
          </a:bodyPr>
          <a:lstStyle/>
          <a:p>
            <a:pPr marL="0" lvl="0" indent="0" algn="l" rtl="0">
              <a:spcBef>
                <a:spcPts val="0"/>
              </a:spcBef>
              <a:spcAft>
                <a:spcPts val="1000"/>
              </a:spcAft>
              <a:buNone/>
            </a:pPr>
            <a:r>
              <a:rPr lang="tr" sz="2400">
                <a:solidFill>
                  <a:srgbClr val="FF9900"/>
                </a:solidFill>
              </a:rPr>
              <a:t>Container Durdurma Komutları</a:t>
            </a:r>
            <a:endParaRPr sz="600" b="0">
              <a:solidFill>
                <a:srgbClr val="FF9900"/>
              </a:solidFill>
            </a:endParaRPr>
          </a:p>
        </p:txBody>
      </p:sp>
      <p:sp>
        <p:nvSpPr>
          <p:cNvPr id="176" name="Google Shape;176;p24"/>
          <p:cNvSpPr txBox="1"/>
          <p:nvPr/>
        </p:nvSpPr>
        <p:spPr>
          <a:xfrm>
            <a:off x="0" y="798475"/>
            <a:ext cx="9144000" cy="2201100"/>
          </a:xfrm>
          <a:prstGeom prst="rect">
            <a:avLst/>
          </a:prstGeom>
          <a:noFill/>
          <a:ln>
            <a:noFill/>
          </a:ln>
        </p:spPr>
        <p:txBody>
          <a:bodyPr spcFirstLastPara="1" wrap="square" lIns="91425" tIns="91425" rIns="91425" bIns="91425" anchor="t" anchorCtr="0">
            <a:spAutoFit/>
          </a:bodyPr>
          <a:lstStyle/>
          <a:p>
            <a:pPr marL="457200" lvl="0" indent="-285750" algn="l" rtl="0">
              <a:spcBef>
                <a:spcPts val="0"/>
              </a:spcBef>
              <a:spcAft>
                <a:spcPts val="0"/>
              </a:spcAft>
              <a:buClr>
                <a:srgbClr val="FFFFFF"/>
              </a:buClr>
              <a:buSzPts val="900"/>
              <a:buChar char="❖"/>
            </a:pPr>
            <a:r>
              <a:rPr lang="tr" sz="900">
                <a:solidFill>
                  <a:srgbClr val="FFFFFF"/>
                </a:solidFill>
              </a:rPr>
              <a:t>'docker stop docker_container_id' //docker container'ını durdurma</a:t>
            </a:r>
            <a:endParaRPr sz="900">
              <a:solidFill>
                <a:srgbClr val="FFFFFF"/>
              </a:solidFill>
            </a:endParaRPr>
          </a:p>
          <a:p>
            <a:pPr marL="457200" lvl="0" indent="0" algn="l" rtl="0">
              <a:spcBef>
                <a:spcPts val="0"/>
              </a:spcBef>
              <a:spcAft>
                <a:spcPts val="0"/>
              </a:spcAft>
              <a:buNone/>
            </a:pPr>
            <a:endParaRPr sz="900">
              <a:solidFill>
                <a:srgbClr val="FFFFFF"/>
              </a:solidFill>
            </a:endParaRPr>
          </a:p>
          <a:p>
            <a:pPr marL="457200" lvl="0" indent="-285750" algn="l" rtl="0">
              <a:spcBef>
                <a:spcPts val="0"/>
              </a:spcBef>
              <a:spcAft>
                <a:spcPts val="0"/>
              </a:spcAft>
              <a:buClr>
                <a:srgbClr val="FFFFFF"/>
              </a:buClr>
              <a:buSzPts val="900"/>
              <a:buChar char="❖"/>
            </a:pPr>
            <a:r>
              <a:rPr lang="tr" sz="900">
                <a:solidFill>
                  <a:srgbClr val="FFFFFF"/>
                </a:solidFill>
              </a:rPr>
              <a:t>'docker pause docker_container_id' //docker container'ını duraklatma</a:t>
            </a:r>
            <a:endParaRPr sz="900">
              <a:solidFill>
                <a:srgbClr val="FFFFFF"/>
              </a:solidFill>
            </a:endParaRPr>
          </a:p>
          <a:p>
            <a:pPr marL="457200" lvl="0" indent="0" algn="l" rtl="0">
              <a:spcBef>
                <a:spcPts val="0"/>
              </a:spcBef>
              <a:spcAft>
                <a:spcPts val="0"/>
              </a:spcAft>
              <a:buNone/>
            </a:pPr>
            <a:endParaRPr sz="900">
              <a:solidFill>
                <a:srgbClr val="FFFFFF"/>
              </a:solidFill>
            </a:endParaRPr>
          </a:p>
          <a:p>
            <a:pPr marL="457200" lvl="0" indent="-285750" algn="l" rtl="0">
              <a:spcBef>
                <a:spcPts val="0"/>
              </a:spcBef>
              <a:spcAft>
                <a:spcPts val="0"/>
              </a:spcAft>
              <a:buClr>
                <a:srgbClr val="FFFFFF"/>
              </a:buClr>
              <a:buSzPts val="900"/>
              <a:buChar char="❖"/>
            </a:pPr>
            <a:r>
              <a:rPr lang="tr" sz="900">
                <a:solidFill>
                  <a:srgbClr val="FFFFFF"/>
                </a:solidFill>
              </a:rPr>
              <a:t>'docker unpause docker_container_id' //docker container'ını devam ettirme</a:t>
            </a:r>
            <a:endParaRPr sz="900">
              <a:solidFill>
                <a:srgbClr val="FFFFFF"/>
              </a:solidFill>
            </a:endParaRPr>
          </a:p>
          <a:p>
            <a:pPr marL="457200" lvl="0" indent="0" algn="l" rtl="0">
              <a:spcBef>
                <a:spcPts val="0"/>
              </a:spcBef>
              <a:spcAft>
                <a:spcPts val="0"/>
              </a:spcAft>
              <a:buNone/>
            </a:pPr>
            <a:endParaRPr sz="900">
              <a:solidFill>
                <a:srgbClr val="FFFFFF"/>
              </a:solidFill>
            </a:endParaRPr>
          </a:p>
          <a:p>
            <a:pPr marL="457200" lvl="0" indent="-285750" algn="l" rtl="0">
              <a:spcBef>
                <a:spcPts val="0"/>
              </a:spcBef>
              <a:spcAft>
                <a:spcPts val="0"/>
              </a:spcAft>
              <a:buClr>
                <a:srgbClr val="FFFFFF"/>
              </a:buClr>
              <a:buSzPts val="900"/>
              <a:buChar char="❖"/>
            </a:pPr>
            <a:r>
              <a:rPr lang="tr" sz="900">
                <a:solidFill>
                  <a:srgbClr val="FFFFFF"/>
                </a:solidFill>
              </a:rPr>
              <a:t>'docker rm docker_container_id' //docker container'ı kaldırma</a:t>
            </a:r>
            <a:endParaRPr sz="900">
              <a:solidFill>
                <a:srgbClr val="FFFFFF"/>
              </a:solidFill>
            </a:endParaRPr>
          </a:p>
          <a:p>
            <a:pPr marL="457200" lvl="0" indent="0" algn="l" rtl="0">
              <a:spcBef>
                <a:spcPts val="0"/>
              </a:spcBef>
              <a:spcAft>
                <a:spcPts val="0"/>
              </a:spcAft>
              <a:buNone/>
            </a:pPr>
            <a:endParaRPr sz="900">
              <a:solidFill>
                <a:srgbClr val="FFFFFF"/>
              </a:solidFill>
            </a:endParaRPr>
          </a:p>
          <a:p>
            <a:pPr marL="457200" lvl="0" indent="-285750" algn="l" rtl="0">
              <a:spcBef>
                <a:spcPts val="0"/>
              </a:spcBef>
              <a:spcAft>
                <a:spcPts val="0"/>
              </a:spcAft>
              <a:buClr>
                <a:srgbClr val="FFFFFF"/>
              </a:buClr>
              <a:buSzPts val="900"/>
              <a:buChar char="❖"/>
            </a:pPr>
            <a:r>
              <a:rPr lang="tr" sz="900">
                <a:solidFill>
                  <a:srgbClr val="FFFFFF"/>
                </a:solidFill>
              </a:rPr>
              <a:t>'docker rm docker_container_id -f' //Çalışan docker container'ı kaldırma</a:t>
            </a:r>
            <a:endParaRPr sz="900">
              <a:solidFill>
                <a:srgbClr val="FFFFFF"/>
              </a:solidFill>
            </a:endParaRPr>
          </a:p>
          <a:p>
            <a:pPr marL="457200" lvl="0" indent="0" algn="l" rtl="0">
              <a:spcBef>
                <a:spcPts val="0"/>
              </a:spcBef>
              <a:spcAft>
                <a:spcPts val="0"/>
              </a:spcAft>
              <a:buNone/>
            </a:pPr>
            <a:endParaRPr sz="900">
              <a:solidFill>
                <a:srgbClr val="FFFFFF"/>
              </a:solidFill>
            </a:endParaRPr>
          </a:p>
          <a:p>
            <a:pPr marL="457200" lvl="0" indent="-285750" algn="l" rtl="0">
              <a:spcBef>
                <a:spcPts val="0"/>
              </a:spcBef>
              <a:spcAft>
                <a:spcPts val="0"/>
              </a:spcAft>
              <a:buClr>
                <a:srgbClr val="FFFFFF"/>
              </a:buClr>
              <a:buSzPts val="900"/>
              <a:buChar char="❖"/>
            </a:pPr>
            <a:r>
              <a:rPr lang="tr" sz="900">
                <a:solidFill>
                  <a:srgbClr val="FFFFFF"/>
                </a:solidFill>
              </a:rPr>
              <a:t>'docker rmi docker_image_asmi:docker_image_etiketi' //docker image silme</a:t>
            </a:r>
            <a:endParaRPr sz="900">
              <a:solidFill>
                <a:srgbClr val="FFFFFF"/>
              </a:solidFill>
            </a:endParaRPr>
          </a:p>
          <a:p>
            <a:pPr marL="0" lvl="0" indent="0" algn="l" rtl="0">
              <a:spcBef>
                <a:spcPts val="0"/>
              </a:spcBef>
              <a:spcAft>
                <a:spcPts val="0"/>
              </a:spcAft>
              <a:buNone/>
            </a:pPr>
            <a:endParaRPr sz="900">
              <a:solidFill>
                <a:srgbClr val="FFFFFF"/>
              </a:solidFill>
            </a:endParaRPr>
          </a:p>
          <a:p>
            <a:pPr marL="0" lvl="0" indent="0" algn="l" rtl="0">
              <a:spcBef>
                <a:spcPts val="0"/>
              </a:spcBef>
              <a:spcAft>
                <a:spcPts val="0"/>
              </a:spcAft>
              <a:buNone/>
            </a:pPr>
            <a:endParaRPr sz="900">
              <a:solidFill>
                <a:srgbClr val="FFFFFF"/>
              </a:solidFill>
            </a:endParaRPr>
          </a:p>
          <a:p>
            <a:pPr marL="0" lvl="0" indent="0" algn="l" rtl="0">
              <a:spcBef>
                <a:spcPts val="0"/>
              </a:spcBef>
              <a:spcAft>
                <a:spcPts val="0"/>
              </a:spcAft>
              <a:buNone/>
            </a:pPr>
            <a:endParaRPr>
              <a:solidFill>
                <a:srgbClr val="FFFFFF"/>
              </a:solidFill>
            </a:endParaRPr>
          </a:p>
        </p:txBody>
      </p:sp>
      <p:sp>
        <p:nvSpPr>
          <p:cNvPr id="177" name="Google Shape;177;p24"/>
          <p:cNvSpPr txBox="1">
            <a:spLocks noGrp="1"/>
          </p:cNvSpPr>
          <p:nvPr>
            <p:ph type="title"/>
          </p:nvPr>
        </p:nvSpPr>
        <p:spPr>
          <a:xfrm>
            <a:off x="283100" y="2590800"/>
            <a:ext cx="8622300" cy="554100"/>
          </a:xfrm>
          <a:prstGeom prst="rect">
            <a:avLst/>
          </a:prstGeom>
        </p:spPr>
        <p:txBody>
          <a:bodyPr spcFirstLastPara="1" wrap="square" lIns="91425" tIns="91425" rIns="91425" bIns="91425" anchor="t" anchorCtr="0">
            <a:spAutoFit/>
          </a:bodyPr>
          <a:lstStyle/>
          <a:p>
            <a:pPr marL="0" lvl="0" indent="0" algn="l" rtl="0">
              <a:spcBef>
                <a:spcPts val="0"/>
              </a:spcBef>
              <a:spcAft>
                <a:spcPts val="1000"/>
              </a:spcAft>
              <a:buNone/>
            </a:pPr>
            <a:r>
              <a:rPr lang="tr" sz="2400">
                <a:solidFill>
                  <a:srgbClr val="FF9900"/>
                </a:solidFill>
              </a:rPr>
              <a:t>Toplu Temizleme Komutları</a:t>
            </a:r>
            <a:endParaRPr sz="600" b="0">
              <a:solidFill>
                <a:srgbClr val="FF9900"/>
              </a:solidFill>
            </a:endParaRPr>
          </a:p>
        </p:txBody>
      </p:sp>
      <p:sp>
        <p:nvSpPr>
          <p:cNvPr id="178" name="Google Shape;178;p24"/>
          <p:cNvSpPr txBox="1"/>
          <p:nvPr/>
        </p:nvSpPr>
        <p:spPr>
          <a:xfrm>
            <a:off x="-38150" y="3076850"/>
            <a:ext cx="9144000" cy="1785600"/>
          </a:xfrm>
          <a:prstGeom prst="rect">
            <a:avLst/>
          </a:prstGeom>
          <a:noFill/>
          <a:ln>
            <a:noFill/>
          </a:ln>
        </p:spPr>
        <p:txBody>
          <a:bodyPr spcFirstLastPara="1" wrap="square" lIns="91425" tIns="91425" rIns="91425" bIns="91425" anchor="t" anchorCtr="0">
            <a:spAutoFit/>
          </a:bodyPr>
          <a:lstStyle/>
          <a:p>
            <a:pPr marL="457200" lvl="0" indent="-285750" algn="l" rtl="0">
              <a:spcBef>
                <a:spcPts val="0"/>
              </a:spcBef>
              <a:spcAft>
                <a:spcPts val="0"/>
              </a:spcAft>
              <a:buClr>
                <a:srgbClr val="FFFFFF"/>
              </a:buClr>
              <a:buSzPts val="900"/>
              <a:buChar char="❖"/>
            </a:pPr>
            <a:r>
              <a:rPr lang="tr" sz="900">
                <a:solidFill>
                  <a:srgbClr val="FFFFFF"/>
                </a:solidFill>
              </a:rPr>
              <a:t>'docker rm -f $(docker ps -a -q)' //tüm docker container'larını kaldırma</a:t>
            </a:r>
            <a:endParaRPr sz="900">
              <a:solidFill>
                <a:srgbClr val="FFFFFF"/>
              </a:solidFill>
            </a:endParaRPr>
          </a:p>
          <a:p>
            <a:pPr marL="457200" lvl="0" indent="0" algn="l" rtl="0">
              <a:spcBef>
                <a:spcPts val="0"/>
              </a:spcBef>
              <a:spcAft>
                <a:spcPts val="0"/>
              </a:spcAft>
              <a:buNone/>
            </a:pPr>
            <a:endParaRPr sz="900">
              <a:solidFill>
                <a:srgbClr val="FFFFFF"/>
              </a:solidFill>
            </a:endParaRPr>
          </a:p>
          <a:p>
            <a:pPr marL="457200" lvl="0" indent="-285750" algn="l" rtl="0">
              <a:spcBef>
                <a:spcPts val="0"/>
              </a:spcBef>
              <a:spcAft>
                <a:spcPts val="0"/>
              </a:spcAft>
              <a:buClr>
                <a:srgbClr val="FFFFFF"/>
              </a:buClr>
              <a:buSzPts val="900"/>
              <a:buChar char="❖"/>
            </a:pPr>
            <a:r>
              <a:rPr lang="tr" sz="900">
                <a:solidFill>
                  <a:srgbClr val="FFFFFF"/>
                </a:solidFill>
              </a:rPr>
              <a:t>'docker rmi -f $(docker images -a -q)' //tüm docker image'larını </a:t>
            </a:r>
            <a:r>
              <a:rPr lang="tr" sz="900">
                <a:solidFill>
                  <a:schemeClr val="lt1"/>
                </a:solidFill>
              </a:rPr>
              <a:t>kaldırma</a:t>
            </a:r>
            <a:endParaRPr sz="900">
              <a:solidFill>
                <a:schemeClr val="lt1"/>
              </a:solidFill>
            </a:endParaRPr>
          </a:p>
          <a:p>
            <a:pPr marL="457200" lvl="0" indent="0" algn="l" rtl="0">
              <a:spcBef>
                <a:spcPts val="0"/>
              </a:spcBef>
              <a:spcAft>
                <a:spcPts val="0"/>
              </a:spcAft>
              <a:buNone/>
            </a:pPr>
            <a:endParaRPr sz="900">
              <a:solidFill>
                <a:schemeClr val="lt1"/>
              </a:solidFill>
            </a:endParaRPr>
          </a:p>
          <a:p>
            <a:pPr marL="457200" lvl="0" indent="-285750" algn="l" rtl="0">
              <a:spcBef>
                <a:spcPts val="0"/>
              </a:spcBef>
              <a:spcAft>
                <a:spcPts val="0"/>
              </a:spcAft>
              <a:buClr>
                <a:srgbClr val="FFFFFF"/>
              </a:buClr>
              <a:buSzPts val="900"/>
              <a:buChar char="❖"/>
            </a:pPr>
            <a:r>
              <a:rPr lang="tr" sz="900">
                <a:solidFill>
                  <a:srgbClr val="FFFFFF"/>
                </a:solidFill>
              </a:rPr>
              <a:t>'docker volume rm $(docker volume ls -q)' //tüm docker volume'lerini </a:t>
            </a:r>
            <a:r>
              <a:rPr lang="tr" sz="900">
                <a:solidFill>
                  <a:schemeClr val="lt1"/>
                </a:solidFill>
              </a:rPr>
              <a:t>kaldırma</a:t>
            </a:r>
            <a:endParaRPr sz="900">
              <a:solidFill>
                <a:srgbClr val="FFFFFF"/>
              </a:solidFill>
            </a:endParaRPr>
          </a:p>
          <a:p>
            <a:pPr marL="457200" lvl="0" indent="0" algn="l" rtl="0">
              <a:spcBef>
                <a:spcPts val="0"/>
              </a:spcBef>
              <a:spcAft>
                <a:spcPts val="0"/>
              </a:spcAft>
              <a:buNone/>
            </a:pPr>
            <a:endParaRPr sz="900">
              <a:solidFill>
                <a:srgbClr val="FFFFFF"/>
              </a:solidFill>
            </a:endParaRPr>
          </a:p>
          <a:p>
            <a:pPr marL="457200" lvl="0" indent="-285750" algn="l" rtl="0">
              <a:spcBef>
                <a:spcPts val="0"/>
              </a:spcBef>
              <a:spcAft>
                <a:spcPts val="0"/>
              </a:spcAft>
              <a:buClr>
                <a:srgbClr val="FFFFFF"/>
              </a:buClr>
              <a:buSzPts val="900"/>
              <a:buChar char="❖"/>
            </a:pPr>
            <a:r>
              <a:rPr lang="tr" sz="900">
                <a:solidFill>
                  <a:srgbClr val="FFFFFF"/>
                </a:solidFill>
              </a:rPr>
              <a:t>'docker network rm $(docker network ls -q)' //tüm docker network'lerini </a:t>
            </a:r>
            <a:r>
              <a:rPr lang="tr" sz="900">
                <a:solidFill>
                  <a:schemeClr val="lt1"/>
                </a:solidFill>
              </a:rPr>
              <a:t>kaldırma</a:t>
            </a:r>
            <a:endParaRPr sz="900">
              <a:solidFill>
                <a:srgbClr val="FFFFFF"/>
              </a:solidFill>
            </a:endParaRPr>
          </a:p>
          <a:p>
            <a:pPr marL="457200" lvl="0" indent="0" algn="l" rtl="0">
              <a:spcBef>
                <a:spcPts val="0"/>
              </a:spcBef>
              <a:spcAft>
                <a:spcPts val="0"/>
              </a:spcAft>
              <a:buNone/>
            </a:pPr>
            <a:endParaRPr sz="900">
              <a:solidFill>
                <a:srgbClr val="FFFFFF"/>
              </a:solidFill>
            </a:endParaRPr>
          </a:p>
          <a:p>
            <a:pPr marL="0" lvl="0" indent="0" algn="l" rtl="0">
              <a:spcBef>
                <a:spcPts val="0"/>
              </a:spcBef>
              <a:spcAft>
                <a:spcPts val="0"/>
              </a:spcAft>
              <a:buNone/>
            </a:pPr>
            <a:endParaRPr sz="900">
              <a:solidFill>
                <a:srgbClr val="FFFFFF"/>
              </a:solidFill>
            </a:endParaRPr>
          </a:p>
          <a:p>
            <a:pPr marL="0" lvl="0" indent="0" algn="l" rtl="0">
              <a:spcBef>
                <a:spcPts val="0"/>
              </a:spcBef>
              <a:spcAft>
                <a:spcPts val="0"/>
              </a:spcAft>
              <a:buNone/>
            </a:pPr>
            <a:endParaRPr sz="900">
              <a:solidFill>
                <a:srgbClr val="FFFFFF"/>
              </a:solidFill>
            </a:endParaRPr>
          </a:p>
          <a:p>
            <a:pPr marL="0" lvl="0" indent="0" algn="l" rtl="0">
              <a:spcBef>
                <a:spcPts val="0"/>
              </a:spcBef>
              <a:spcAft>
                <a:spcPts val="0"/>
              </a:spcAft>
              <a:buNone/>
            </a:pPr>
            <a:endParaRPr>
              <a:solidFill>
                <a:srgbClr val="FFFFFF"/>
              </a:solidFill>
            </a:endParaRPr>
          </a:p>
        </p:txBody>
      </p:sp>
      <p:pic>
        <p:nvPicPr>
          <p:cNvPr id="179" name="Google Shape;179;p24"/>
          <p:cNvPicPr preferRelativeResize="0"/>
          <p:nvPr/>
        </p:nvPicPr>
        <p:blipFill>
          <a:blip r:embed="rId3">
            <a:alphaModFix/>
          </a:blip>
          <a:stretch>
            <a:fillRect/>
          </a:stretch>
        </p:blipFill>
        <p:spPr>
          <a:xfrm>
            <a:off x="5675975" y="2701475"/>
            <a:ext cx="2881450" cy="1933276"/>
          </a:xfrm>
          <a:prstGeom prst="rect">
            <a:avLst/>
          </a:prstGeom>
          <a:noFill/>
          <a:ln>
            <a:noFill/>
          </a:ln>
          <a:effectLst>
            <a:outerShdw blurRad="57150" dist="66675" dir="1980000" algn="bl" rotWithShape="0">
              <a:srgbClr val="FFFFFF">
                <a:alpha val="50000"/>
              </a:srgbClr>
            </a:outerShdw>
          </a:effectLst>
        </p:spPr>
      </p:pic>
      <p:pic>
        <p:nvPicPr>
          <p:cNvPr id="180" name="Google Shape;180;p24"/>
          <p:cNvPicPr preferRelativeResize="0"/>
          <p:nvPr/>
        </p:nvPicPr>
        <p:blipFill>
          <a:blip r:embed="rId4">
            <a:alphaModFix/>
          </a:blip>
          <a:stretch>
            <a:fillRect/>
          </a:stretch>
        </p:blipFill>
        <p:spPr>
          <a:xfrm>
            <a:off x="6271787" y="782700"/>
            <a:ext cx="1524526" cy="1544200"/>
          </a:xfrm>
          <a:prstGeom prst="rect">
            <a:avLst/>
          </a:prstGeom>
          <a:noFill/>
          <a:ln>
            <a:noFill/>
          </a:ln>
          <a:effectLst>
            <a:outerShdw blurRad="57150" dist="57150" dir="1380000" algn="bl" rotWithShape="0">
              <a:srgbClr val="FFFFFF">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4"/>
        <p:cNvGrpSpPr/>
        <p:nvPr/>
      </p:nvGrpSpPr>
      <p:grpSpPr>
        <a:xfrm>
          <a:off x="0" y="0"/>
          <a:ext cx="0" cy="0"/>
          <a:chOff x="0" y="0"/>
          <a:chExt cx="0" cy="0"/>
        </a:xfrm>
      </p:grpSpPr>
      <p:sp>
        <p:nvSpPr>
          <p:cNvPr id="185" name="Google Shape;185;p25"/>
          <p:cNvSpPr txBox="1">
            <a:spLocks noGrp="1"/>
          </p:cNvSpPr>
          <p:nvPr>
            <p:ph type="body" idx="1"/>
          </p:nvPr>
        </p:nvSpPr>
        <p:spPr>
          <a:xfrm>
            <a:off x="3045100" y="4272750"/>
            <a:ext cx="3245700" cy="7671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tr" sz="3200" b="1">
                <a:solidFill>
                  <a:schemeClr val="dk1"/>
                </a:solidFill>
                <a:latin typeface="Open Sans"/>
                <a:ea typeface="Open Sans"/>
                <a:cs typeface="Open Sans"/>
                <a:sym typeface="Open Sans"/>
              </a:rPr>
              <a:t>Soru &amp; Cevap</a:t>
            </a:r>
            <a:endParaRPr sz="2000">
              <a:solidFill>
                <a:srgbClr val="000000"/>
              </a:solidFill>
              <a:latin typeface="Open Sans"/>
              <a:ea typeface="Open Sans"/>
              <a:cs typeface="Open Sans"/>
              <a:sym typeface="Open Sans"/>
            </a:endParaRPr>
          </a:p>
        </p:txBody>
      </p:sp>
      <p:pic>
        <p:nvPicPr>
          <p:cNvPr id="186" name="Google Shape;186;p25"/>
          <p:cNvPicPr preferRelativeResize="0"/>
          <p:nvPr/>
        </p:nvPicPr>
        <p:blipFill>
          <a:blip r:embed="rId3">
            <a:alphaModFix/>
          </a:blip>
          <a:stretch>
            <a:fillRect/>
          </a:stretch>
        </p:blipFill>
        <p:spPr>
          <a:xfrm>
            <a:off x="950488" y="109650"/>
            <a:ext cx="7130125" cy="40107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6"/>
          <p:cNvSpPr txBox="1">
            <a:spLocks noGrp="1"/>
          </p:cNvSpPr>
          <p:nvPr>
            <p:ph type="title"/>
          </p:nvPr>
        </p:nvSpPr>
        <p:spPr>
          <a:xfrm>
            <a:off x="113100" y="68400"/>
            <a:ext cx="4045200" cy="498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 sz="1800" b="0">
                <a:solidFill>
                  <a:schemeClr val="lt2"/>
                </a:solidFill>
              </a:rPr>
              <a:t>Docker Kurulumu ve Docker Komutları hakkında sunumumuzu tamamlamış bulunuyoruz.</a:t>
            </a:r>
            <a:endParaRPr sz="1800" b="0">
              <a:solidFill>
                <a:schemeClr val="lt2"/>
              </a:solidFill>
            </a:endParaRPr>
          </a:p>
          <a:p>
            <a:pPr marL="0" lvl="0" indent="0" algn="l" rtl="0">
              <a:spcBef>
                <a:spcPts val="0"/>
              </a:spcBef>
              <a:spcAft>
                <a:spcPts val="0"/>
              </a:spcAft>
              <a:buNone/>
            </a:pPr>
            <a:endParaRPr sz="1800">
              <a:solidFill>
                <a:schemeClr val="lt2"/>
              </a:solidFill>
            </a:endParaRPr>
          </a:p>
          <a:p>
            <a:pPr marL="457200" lvl="0" indent="-304800" algn="l" rtl="0">
              <a:lnSpc>
                <a:spcPct val="115000"/>
              </a:lnSpc>
              <a:spcBef>
                <a:spcPts val="1500"/>
              </a:spcBef>
              <a:spcAft>
                <a:spcPts val="0"/>
              </a:spcAft>
              <a:buClr>
                <a:srgbClr val="0D0D0D"/>
              </a:buClr>
              <a:buSzPts val="1200"/>
              <a:buFont typeface="Roboto"/>
              <a:buChar char="●"/>
            </a:pPr>
            <a:r>
              <a:rPr lang="tr" sz="1200" b="0">
                <a:solidFill>
                  <a:srgbClr val="0D0D0D"/>
                </a:solidFill>
                <a:highlight>
                  <a:srgbClr val="FFFFFF"/>
                </a:highlight>
                <a:latin typeface="Roboto"/>
                <a:ea typeface="Roboto"/>
                <a:cs typeface="Roboto"/>
                <a:sym typeface="Roboto"/>
              </a:rPr>
              <a:t>Docker'ın kurulumunu ve temel kavramları öğrendik.</a:t>
            </a:r>
            <a:endParaRPr sz="1200" b="0">
              <a:solidFill>
                <a:srgbClr val="0D0D0D"/>
              </a:solidFill>
              <a:highlight>
                <a:srgbClr val="FFFFFF"/>
              </a:highlight>
              <a:latin typeface="Roboto"/>
              <a:ea typeface="Roboto"/>
              <a:cs typeface="Roboto"/>
              <a:sym typeface="Roboto"/>
            </a:endParaRPr>
          </a:p>
          <a:p>
            <a:pPr marL="457200" lvl="0" indent="0" algn="l" rtl="0">
              <a:lnSpc>
                <a:spcPct val="115000"/>
              </a:lnSpc>
              <a:spcBef>
                <a:spcPts val="1500"/>
              </a:spcBef>
              <a:spcAft>
                <a:spcPts val="0"/>
              </a:spcAft>
              <a:buNone/>
            </a:pPr>
            <a:endParaRPr sz="1200" b="0">
              <a:solidFill>
                <a:srgbClr val="0D0D0D"/>
              </a:solidFill>
              <a:highlight>
                <a:srgbClr val="FFFFFF"/>
              </a:highlight>
              <a:latin typeface="Roboto"/>
              <a:ea typeface="Roboto"/>
              <a:cs typeface="Roboto"/>
              <a:sym typeface="Roboto"/>
            </a:endParaRPr>
          </a:p>
          <a:p>
            <a:pPr marL="457200" lvl="0" indent="-304800" algn="l" rtl="0">
              <a:lnSpc>
                <a:spcPct val="115000"/>
              </a:lnSpc>
              <a:spcBef>
                <a:spcPts val="1500"/>
              </a:spcBef>
              <a:spcAft>
                <a:spcPts val="0"/>
              </a:spcAft>
              <a:buClr>
                <a:srgbClr val="0D0D0D"/>
              </a:buClr>
              <a:buSzPts val="1200"/>
              <a:buFont typeface="Roboto"/>
              <a:buChar char="●"/>
            </a:pPr>
            <a:r>
              <a:rPr lang="tr" sz="1200" b="0">
                <a:solidFill>
                  <a:srgbClr val="0D0D0D"/>
                </a:solidFill>
                <a:highlight>
                  <a:srgbClr val="FFFFFF"/>
                </a:highlight>
                <a:latin typeface="Roboto"/>
                <a:ea typeface="Roboto"/>
                <a:cs typeface="Roboto"/>
                <a:sym typeface="Roboto"/>
              </a:rPr>
              <a:t>İmage ve Container arasındaki ilişkiye değindik.</a:t>
            </a:r>
            <a:endParaRPr sz="1200" b="0">
              <a:solidFill>
                <a:srgbClr val="0D0D0D"/>
              </a:solidFill>
              <a:highlight>
                <a:srgbClr val="FFFFFF"/>
              </a:highlight>
              <a:latin typeface="Roboto"/>
              <a:ea typeface="Roboto"/>
              <a:cs typeface="Roboto"/>
              <a:sym typeface="Roboto"/>
            </a:endParaRPr>
          </a:p>
          <a:p>
            <a:pPr marL="457200" lvl="0" indent="0" algn="l" rtl="0">
              <a:lnSpc>
                <a:spcPct val="115000"/>
              </a:lnSpc>
              <a:spcBef>
                <a:spcPts val="1500"/>
              </a:spcBef>
              <a:spcAft>
                <a:spcPts val="0"/>
              </a:spcAft>
              <a:buNone/>
            </a:pPr>
            <a:endParaRPr sz="1200" b="0">
              <a:solidFill>
                <a:srgbClr val="0D0D0D"/>
              </a:solidFill>
              <a:highlight>
                <a:srgbClr val="FFFFFF"/>
              </a:highlight>
              <a:latin typeface="Roboto"/>
              <a:ea typeface="Roboto"/>
              <a:cs typeface="Roboto"/>
              <a:sym typeface="Roboto"/>
            </a:endParaRPr>
          </a:p>
          <a:p>
            <a:pPr marL="457200" lvl="0" indent="-304800" algn="l" rtl="0">
              <a:lnSpc>
                <a:spcPct val="115000"/>
              </a:lnSpc>
              <a:spcBef>
                <a:spcPts val="1500"/>
              </a:spcBef>
              <a:spcAft>
                <a:spcPts val="0"/>
              </a:spcAft>
              <a:buClr>
                <a:srgbClr val="0D0D0D"/>
              </a:buClr>
              <a:buSzPts val="1200"/>
              <a:buFont typeface="Roboto"/>
              <a:buChar char="●"/>
            </a:pPr>
            <a:r>
              <a:rPr lang="tr" sz="1200" b="0">
                <a:solidFill>
                  <a:srgbClr val="0D0D0D"/>
                </a:solidFill>
                <a:highlight>
                  <a:srgbClr val="FFFFFF"/>
                </a:highlight>
                <a:latin typeface="Roboto"/>
                <a:ea typeface="Roboto"/>
                <a:cs typeface="Roboto"/>
                <a:sym typeface="Roboto"/>
              </a:rPr>
              <a:t>Docker image oluşturmayı, çalıştırmayı gördük.</a:t>
            </a:r>
            <a:endParaRPr sz="1200" b="0">
              <a:solidFill>
                <a:srgbClr val="0D0D0D"/>
              </a:solidFill>
              <a:highlight>
                <a:srgbClr val="FFFFFF"/>
              </a:highlight>
              <a:latin typeface="Roboto"/>
              <a:ea typeface="Roboto"/>
              <a:cs typeface="Roboto"/>
              <a:sym typeface="Roboto"/>
            </a:endParaRPr>
          </a:p>
          <a:p>
            <a:pPr marL="457200" lvl="0" indent="0" algn="l" rtl="0">
              <a:lnSpc>
                <a:spcPct val="115000"/>
              </a:lnSpc>
              <a:spcBef>
                <a:spcPts val="1500"/>
              </a:spcBef>
              <a:spcAft>
                <a:spcPts val="0"/>
              </a:spcAft>
              <a:buNone/>
            </a:pPr>
            <a:endParaRPr sz="1200" b="0">
              <a:solidFill>
                <a:srgbClr val="0D0D0D"/>
              </a:solidFill>
              <a:highlight>
                <a:srgbClr val="FFFFFF"/>
              </a:highlight>
              <a:latin typeface="Roboto"/>
              <a:ea typeface="Roboto"/>
              <a:cs typeface="Roboto"/>
              <a:sym typeface="Roboto"/>
            </a:endParaRPr>
          </a:p>
          <a:p>
            <a:pPr marL="457200" lvl="0" indent="-304800" algn="l" rtl="0">
              <a:lnSpc>
                <a:spcPct val="115000"/>
              </a:lnSpc>
              <a:spcBef>
                <a:spcPts val="1500"/>
              </a:spcBef>
              <a:spcAft>
                <a:spcPts val="0"/>
              </a:spcAft>
              <a:buClr>
                <a:srgbClr val="0D0D0D"/>
              </a:buClr>
              <a:buSzPts val="1200"/>
              <a:buFont typeface="Roboto"/>
              <a:buChar char="●"/>
            </a:pPr>
            <a:r>
              <a:rPr lang="tr" sz="1200" b="0">
                <a:solidFill>
                  <a:srgbClr val="0D0D0D"/>
                </a:solidFill>
                <a:highlight>
                  <a:srgbClr val="FFFFFF"/>
                </a:highlight>
                <a:latin typeface="Roboto"/>
                <a:ea typeface="Roboto"/>
                <a:cs typeface="Roboto"/>
                <a:sym typeface="Roboto"/>
              </a:rPr>
              <a:t>Docker komutlarına değindik.</a:t>
            </a:r>
            <a:endParaRPr sz="1200" b="0">
              <a:solidFill>
                <a:srgbClr val="0D0D0D"/>
              </a:solidFill>
              <a:highlight>
                <a:srgbClr val="FFFFFF"/>
              </a:highlight>
              <a:latin typeface="Roboto"/>
              <a:ea typeface="Roboto"/>
              <a:cs typeface="Roboto"/>
              <a:sym typeface="Roboto"/>
            </a:endParaRPr>
          </a:p>
          <a:p>
            <a:pPr marL="0" lvl="0" indent="0" algn="l" rtl="0">
              <a:lnSpc>
                <a:spcPct val="115000"/>
              </a:lnSpc>
              <a:spcBef>
                <a:spcPts val="1500"/>
              </a:spcBef>
              <a:spcAft>
                <a:spcPts val="1500"/>
              </a:spcAft>
              <a:buNone/>
            </a:pPr>
            <a:r>
              <a:rPr lang="tr" sz="1200" b="0">
                <a:solidFill>
                  <a:srgbClr val="0D0D0D"/>
                </a:solidFill>
                <a:highlight>
                  <a:srgbClr val="FFFFFF"/>
                </a:highlight>
                <a:latin typeface="Roboto"/>
                <a:ea typeface="Roboto"/>
                <a:cs typeface="Roboto"/>
                <a:sym typeface="Roboto"/>
              </a:rPr>
              <a:t>         Bu sunumu takip ettiğiniz için teşekkür ederiz.</a:t>
            </a:r>
            <a:endParaRPr sz="3400">
              <a:solidFill>
                <a:schemeClr val="lt2"/>
              </a:solidFill>
            </a:endParaRPr>
          </a:p>
        </p:txBody>
      </p:sp>
      <p:sp>
        <p:nvSpPr>
          <p:cNvPr id="192" name="Google Shape;192;p26"/>
          <p:cNvSpPr txBox="1"/>
          <p:nvPr/>
        </p:nvSpPr>
        <p:spPr>
          <a:xfrm>
            <a:off x="5395350" y="541825"/>
            <a:ext cx="30000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sz="2500">
                <a:solidFill>
                  <a:srgbClr val="FFFFFF"/>
                </a:solidFill>
                <a:latin typeface="Roboto"/>
                <a:ea typeface="Roboto"/>
                <a:cs typeface="Roboto"/>
                <a:sym typeface="Roboto"/>
              </a:rPr>
              <a:t>Özet ve Teşekkürler</a:t>
            </a:r>
            <a:endParaRPr sz="27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4"/>
          <p:cNvSpPr txBox="1">
            <a:spLocks noGrp="1"/>
          </p:cNvSpPr>
          <p:nvPr>
            <p:ph type="title" idx="4294967295"/>
          </p:nvPr>
        </p:nvSpPr>
        <p:spPr>
          <a:xfrm>
            <a:off x="535775" y="-126050"/>
            <a:ext cx="5197200" cy="76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tr" sz="3600">
                <a:solidFill>
                  <a:schemeClr val="dk1"/>
                </a:solidFill>
              </a:rPr>
              <a:t>Temel Kavramlar</a:t>
            </a:r>
            <a:endParaRPr sz="2400"/>
          </a:p>
        </p:txBody>
      </p:sp>
      <p:sp>
        <p:nvSpPr>
          <p:cNvPr id="81" name="Google Shape;81;p14"/>
          <p:cNvSpPr txBox="1"/>
          <p:nvPr/>
        </p:nvSpPr>
        <p:spPr>
          <a:xfrm>
            <a:off x="535775" y="489550"/>
            <a:ext cx="4088700" cy="475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2"/>
              </a:buClr>
              <a:buSzPts val="1100"/>
              <a:buFont typeface="Arial"/>
              <a:buNone/>
            </a:pPr>
            <a:r>
              <a:rPr lang="tr" sz="1100" b="1">
                <a:solidFill>
                  <a:srgbClr val="0D0D0D"/>
                </a:solidFill>
                <a:highlight>
                  <a:schemeClr val="lt1"/>
                </a:highlight>
                <a:latin typeface="Roboto"/>
                <a:ea typeface="Roboto"/>
                <a:cs typeface="Roboto"/>
                <a:sym typeface="Roboto"/>
              </a:rPr>
              <a:t>Dockerfile:</a:t>
            </a:r>
            <a:r>
              <a:rPr lang="tr" sz="1100">
                <a:solidFill>
                  <a:srgbClr val="0D0D0D"/>
                </a:solidFill>
                <a:highlight>
                  <a:schemeClr val="lt1"/>
                </a:highlight>
                <a:latin typeface="Roboto"/>
                <a:ea typeface="Roboto"/>
                <a:cs typeface="Roboto"/>
                <a:sym typeface="Roboto"/>
              </a:rPr>
              <a:t> Docker Image'larının nasıl oluşturulacağını tanımlayan metin tabanlı bir dosyadır. Dockerfile, bir Docker Image’ın yapısını, bağımlılıklarını ve çalıştırılacak komutları belirtir.</a:t>
            </a:r>
            <a:endParaRPr sz="1100">
              <a:solidFill>
                <a:srgbClr val="0D0D0D"/>
              </a:solidFill>
              <a:highlight>
                <a:schemeClr val="lt1"/>
              </a:highlight>
              <a:latin typeface="Roboto"/>
              <a:ea typeface="Roboto"/>
              <a:cs typeface="Roboto"/>
              <a:sym typeface="Roboto"/>
            </a:endParaRPr>
          </a:p>
          <a:p>
            <a:pPr marL="0" lvl="0" indent="0" algn="l" rtl="0">
              <a:spcBef>
                <a:spcPts val="0"/>
              </a:spcBef>
              <a:spcAft>
                <a:spcPts val="0"/>
              </a:spcAft>
              <a:buNone/>
            </a:pPr>
            <a:endParaRPr sz="1100" b="1">
              <a:solidFill>
                <a:srgbClr val="0D0D0D"/>
              </a:solidFill>
              <a:highlight>
                <a:srgbClr val="FFFFFF"/>
              </a:highlight>
              <a:latin typeface="Roboto"/>
              <a:ea typeface="Roboto"/>
              <a:cs typeface="Roboto"/>
              <a:sym typeface="Roboto"/>
            </a:endParaRPr>
          </a:p>
          <a:p>
            <a:pPr marL="0" lvl="0" indent="0" algn="l" rtl="0">
              <a:spcBef>
                <a:spcPts val="0"/>
              </a:spcBef>
              <a:spcAft>
                <a:spcPts val="0"/>
              </a:spcAft>
              <a:buNone/>
            </a:pPr>
            <a:r>
              <a:rPr lang="tr" sz="1100" b="1">
                <a:solidFill>
                  <a:srgbClr val="0D0D0D"/>
                </a:solidFill>
                <a:highlight>
                  <a:srgbClr val="FFFFFF"/>
                </a:highlight>
                <a:latin typeface="Roboto"/>
                <a:ea typeface="Roboto"/>
                <a:cs typeface="Roboto"/>
                <a:sym typeface="Roboto"/>
              </a:rPr>
              <a:t>Docker Image:</a:t>
            </a:r>
            <a:r>
              <a:rPr lang="tr" sz="1100">
                <a:solidFill>
                  <a:srgbClr val="0D0D0D"/>
                </a:solidFill>
                <a:highlight>
                  <a:srgbClr val="FFFFFF"/>
                </a:highlight>
                <a:latin typeface="Roboto"/>
                <a:ea typeface="Roboto"/>
                <a:cs typeface="Roboto"/>
                <a:sym typeface="Roboto"/>
              </a:rPr>
              <a:t> Docker container’ın çalıştırılabilir bir versiyonunu oluşturan bir şablon veya kalıptır.</a:t>
            </a:r>
            <a:endParaRPr sz="1100">
              <a:solidFill>
                <a:srgbClr val="0D0D0D"/>
              </a:solidFill>
              <a:highlight>
                <a:srgbClr val="FFFFFF"/>
              </a:highlight>
              <a:latin typeface="Roboto"/>
              <a:ea typeface="Roboto"/>
              <a:cs typeface="Roboto"/>
              <a:sym typeface="Roboto"/>
            </a:endParaRPr>
          </a:p>
          <a:p>
            <a:pPr marL="0" lvl="0" indent="0" algn="l" rtl="0">
              <a:spcBef>
                <a:spcPts val="0"/>
              </a:spcBef>
              <a:spcAft>
                <a:spcPts val="0"/>
              </a:spcAft>
              <a:buNone/>
            </a:pPr>
            <a:r>
              <a:rPr lang="tr" sz="1100">
                <a:solidFill>
                  <a:srgbClr val="0D0D0D"/>
                </a:solidFill>
                <a:highlight>
                  <a:srgbClr val="FFFFFF"/>
                </a:highlight>
                <a:latin typeface="Roboto"/>
                <a:ea typeface="Roboto"/>
                <a:cs typeface="Roboto"/>
                <a:sym typeface="Roboto"/>
              </a:rPr>
              <a:t>Image'lar, Docker Hub veya yerel olarak depolanabilir ve paylaşılabilir.</a:t>
            </a:r>
            <a:endParaRPr sz="1100">
              <a:solidFill>
                <a:srgbClr val="0D0D0D"/>
              </a:solidFill>
              <a:highlight>
                <a:srgbClr val="FFFFFF"/>
              </a:highlight>
              <a:latin typeface="Roboto"/>
              <a:ea typeface="Roboto"/>
              <a:cs typeface="Roboto"/>
              <a:sym typeface="Roboto"/>
            </a:endParaRPr>
          </a:p>
          <a:p>
            <a:pPr marL="0" lvl="0" indent="0" algn="l" rtl="0">
              <a:spcBef>
                <a:spcPts val="0"/>
              </a:spcBef>
              <a:spcAft>
                <a:spcPts val="0"/>
              </a:spcAft>
              <a:buNone/>
            </a:pPr>
            <a:endParaRPr sz="1100">
              <a:solidFill>
                <a:srgbClr val="0D0D0D"/>
              </a:solidFill>
              <a:highlight>
                <a:srgbClr val="FFFFFF"/>
              </a:highlight>
              <a:latin typeface="Roboto"/>
              <a:ea typeface="Roboto"/>
              <a:cs typeface="Roboto"/>
              <a:sym typeface="Roboto"/>
            </a:endParaRPr>
          </a:p>
          <a:p>
            <a:pPr marL="0" lvl="0" indent="0" algn="l" rtl="0">
              <a:spcBef>
                <a:spcPts val="0"/>
              </a:spcBef>
              <a:spcAft>
                <a:spcPts val="0"/>
              </a:spcAft>
              <a:buNone/>
            </a:pPr>
            <a:r>
              <a:rPr lang="tr" sz="1100" b="1">
                <a:solidFill>
                  <a:srgbClr val="0D0D0D"/>
                </a:solidFill>
                <a:highlight>
                  <a:srgbClr val="FFFFFF"/>
                </a:highlight>
                <a:latin typeface="Roboto"/>
                <a:ea typeface="Roboto"/>
                <a:cs typeface="Roboto"/>
                <a:sym typeface="Roboto"/>
              </a:rPr>
              <a:t>Docker Container:</a:t>
            </a:r>
            <a:r>
              <a:rPr lang="tr" sz="1100">
                <a:solidFill>
                  <a:srgbClr val="0D0D0D"/>
                </a:solidFill>
                <a:highlight>
                  <a:srgbClr val="FFFFFF"/>
                </a:highlight>
                <a:latin typeface="Roboto"/>
                <a:ea typeface="Roboto"/>
                <a:cs typeface="Roboto"/>
                <a:sym typeface="Roboto"/>
              </a:rPr>
              <a:t> Docker Image'ın bir örneğidir ve çalıştırılabilir bir yazılım parçasını içerir.</a:t>
            </a:r>
            <a:endParaRPr sz="1100">
              <a:solidFill>
                <a:srgbClr val="0D0D0D"/>
              </a:solidFill>
              <a:highlight>
                <a:srgbClr val="FFFFFF"/>
              </a:highlight>
              <a:latin typeface="Roboto"/>
              <a:ea typeface="Roboto"/>
              <a:cs typeface="Roboto"/>
              <a:sym typeface="Roboto"/>
            </a:endParaRPr>
          </a:p>
          <a:p>
            <a:pPr marL="0" lvl="0" indent="0" algn="l" rtl="0">
              <a:spcBef>
                <a:spcPts val="0"/>
              </a:spcBef>
              <a:spcAft>
                <a:spcPts val="0"/>
              </a:spcAft>
              <a:buNone/>
            </a:pPr>
            <a:r>
              <a:rPr lang="tr" sz="1100">
                <a:solidFill>
                  <a:srgbClr val="0D0D0D"/>
                </a:solidFill>
                <a:highlight>
                  <a:srgbClr val="FFFFFF"/>
                </a:highlight>
                <a:latin typeface="Roboto"/>
                <a:ea typeface="Roboto"/>
                <a:cs typeface="Roboto"/>
                <a:sym typeface="Roboto"/>
              </a:rPr>
              <a:t>Konteynerler, izole bir ortamda uygulamaları çalıştırır ve gereksinim duydukları tüm kaynakları içerir.</a:t>
            </a:r>
            <a:endParaRPr sz="1100">
              <a:solidFill>
                <a:srgbClr val="0D0D0D"/>
              </a:solidFill>
              <a:highlight>
                <a:srgbClr val="FFFFFF"/>
              </a:highlight>
              <a:latin typeface="Roboto"/>
              <a:ea typeface="Roboto"/>
              <a:cs typeface="Roboto"/>
              <a:sym typeface="Roboto"/>
            </a:endParaRPr>
          </a:p>
          <a:p>
            <a:pPr marL="0" lvl="0" indent="0" algn="l" rtl="0">
              <a:spcBef>
                <a:spcPts val="0"/>
              </a:spcBef>
              <a:spcAft>
                <a:spcPts val="0"/>
              </a:spcAft>
              <a:buNone/>
            </a:pPr>
            <a:endParaRPr sz="1100">
              <a:solidFill>
                <a:srgbClr val="0D0D0D"/>
              </a:solidFill>
              <a:highlight>
                <a:srgbClr val="FFFFFF"/>
              </a:highlight>
              <a:latin typeface="Roboto"/>
              <a:ea typeface="Roboto"/>
              <a:cs typeface="Roboto"/>
              <a:sym typeface="Roboto"/>
            </a:endParaRPr>
          </a:p>
          <a:p>
            <a:pPr marL="0" lvl="0" indent="0" algn="l" rtl="0">
              <a:spcBef>
                <a:spcPts val="0"/>
              </a:spcBef>
              <a:spcAft>
                <a:spcPts val="0"/>
              </a:spcAft>
              <a:buNone/>
            </a:pPr>
            <a:r>
              <a:rPr lang="tr" sz="1100" b="1">
                <a:solidFill>
                  <a:srgbClr val="0D0D0D"/>
                </a:solidFill>
                <a:highlight>
                  <a:srgbClr val="FFFFFF"/>
                </a:highlight>
                <a:latin typeface="Roboto"/>
                <a:ea typeface="Roboto"/>
                <a:cs typeface="Roboto"/>
                <a:sym typeface="Roboto"/>
              </a:rPr>
              <a:t>Docker Registry: </a:t>
            </a:r>
            <a:r>
              <a:rPr lang="tr" sz="1100">
                <a:solidFill>
                  <a:srgbClr val="0D0D0D"/>
                </a:solidFill>
                <a:highlight>
                  <a:srgbClr val="FFFFFF"/>
                </a:highlight>
                <a:latin typeface="Roboto"/>
                <a:ea typeface="Roboto"/>
                <a:cs typeface="Roboto"/>
                <a:sym typeface="Roboto"/>
              </a:rPr>
              <a:t>Docker Image'ların depolandığı ve paylaşıldığı bir yerdir. </a:t>
            </a:r>
            <a:r>
              <a:rPr lang="tr" sz="1100" u="sng">
                <a:solidFill>
                  <a:schemeClr val="hlink"/>
                </a:solidFill>
                <a:highlight>
                  <a:srgbClr val="FFFFFF"/>
                </a:highlight>
                <a:latin typeface="Roboto"/>
                <a:ea typeface="Roboto"/>
                <a:cs typeface="Roboto"/>
                <a:sym typeface="Roboto"/>
                <a:hlinkClick r:id="rId3"/>
              </a:rPr>
              <a:t>Docker Hub</a:t>
            </a:r>
            <a:r>
              <a:rPr lang="tr" sz="1100">
                <a:solidFill>
                  <a:srgbClr val="0D0D0D"/>
                </a:solidFill>
                <a:highlight>
                  <a:srgbClr val="FFFFFF"/>
                </a:highlight>
                <a:latin typeface="Roboto"/>
                <a:ea typeface="Roboto"/>
                <a:cs typeface="Roboto"/>
                <a:sym typeface="Roboto"/>
              </a:rPr>
              <a:t> gibi genel bir kaynak veya özel bir Docker Registry kullanılabilir. Bunun yanında özel olarak da </a:t>
            </a:r>
            <a:r>
              <a:rPr lang="tr" sz="1100" u="sng">
                <a:solidFill>
                  <a:schemeClr val="hlink"/>
                </a:solidFill>
                <a:highlight>
                  <a:srgbClr val="FFFFFF"/>
                </a:highlight>
                <a:latin typeface="Roboto"/>
                <a:ea typeface="Roboto"/>
                <a:cs typeface="Roboto"/>
                <a:sym typeface="Roboto"/>
                <a:hlinkClick r:id="rId4"/>
              </a:rPr>
              <a:t>Registry</a:t>
            </a:r>
            <a:r>
              <a:rPr lang="tr" sz="1100">
                <a:solidFill>
                  <a:srgbClr val="0D0D0D"/>
                </a:solidFill>
                <a:highlight>
                  <a:srgbClr val="FFFFFF"/>
                </a:highlight>
                <a:latin typeface="Roboto"/>
                <a:ea typeface="Roboto"/>
                <a:cs typeface="Roboto"/>
                <a:sym typeface="Roboto"/>
              </a:rPr>
              <a:t>’de kurulabilir.</a:t>
            </a:r>
            <a:endParaRPr sz="1100">
              <a:solidFill>
                <a:srgbClr val="0D0D0D"/>
              </a:solidFill>
              <a:highlight>
                <a:srgbClr val="FFFFFF"/>
              </a:highlight>
              <a:latin typeface="Roboto"/>
              <a:ea typeface="Roboto"/>
              <a:cs typeface="Roboto"/>
              <a:sym typeface="Roboto"/>
            </a:endParaRPr>
          </a:p>
          <a:p>
            <a:pPr marL="0" lvl="0" indent="0" algn="l" rtl="0">
              <a:spcBef>
                <a:spcPts val="0"/>
              </a:spcBef>
              <a:spcAft>
                <a:spcPts val="0"/>
              </a:spcAft>
              <a:buNone/>
            </a:pPr>
            <a:endParaRPr sz="1100">
              <a:solidFill>
                <a:srgbClr val="0D0D0D"/>
              </a:solidFill>
              <a:highlight>
                <a:srgbClr val="FFFFFF"/>
              </a:highlight>
              <a:latin typeface="Roboto"/>
              <a:ea typeface="Roboto"/>
              <a:cs typeface="Roboto"/>
              <a:sym typeface="Roboto"/>
            </a:endParaRPr>
          </a:p>
          <a:p>
            <a:pPr marL="0" lvl="0" indent="0" algn="l" rtl="0">
              <a:spcBef>
                <a:spcPts val="0"/>
              </a:spcBef>
              <a:spcAft>
                <a:spcPts val="0"/>
              </a:spcAft>
              <a:buNone/>
            </a:pPr>
            <a:r>
              <a:rPr lang="tr" sz="1100" b="1">
                <a:solidFill>
                  <a:srgbClr val="0D0D0D"/>
                </a:solidFill>
                <a:highlight>
                  <a:schemeClr val="lt1"/>
                </a:highlight>
                <a:latin typeface="Roboto"/>
                <a:ea typeface="Roboto"/>
                <a:cs typeface="Roboto"/>
                <a:sym typeface="Roboto"/>
              </a:rPr>
              <a:t>Docker Engine: </a:t>
            </a:r>
            <a:r>
              <a:rPr lang="tr" sz="1100">
                <a:solidFill>
                  <a:srgbClr val="0D0D0D"/>
                </a:solidFill>
                <a:highlight>
                  <a:schemeClr val="lt1"/>
                </a:highlight>
                <a:latin typeface="Roboto"/>
                <a:ea typeface="Roboto"/>
                <a:cs typeface="Roboto"/>
                <a:sym typeface="Roboto"/>
              </a:rPr>
              <a:t>Docker'ın temel bileşenidir ve Docker Container oluşturur, çalıştırır ve yönetir.</a:t>
            </a:r>
            <a:endParaRPr sz="1100">
              <a:solidFill>
                <a:srgbClr val="0D0D0D"/>
              </a:solidFill>
              <a:highlight>
                <a:schemeClr val="lt1"/>
              </a:highlight>
              <a:latin typeface="Roboto"/>
              <a:ea typeface="Roboto"/>
              <a:cs typeface="Roboto"/>
              <a:sym typeface="Roboto"/>
            </a:endParaRPr>
          </a:p>
          <a:p>
            <a:pPr marL="0" lvl="0" indent="0" algn="l" rtl="0">
              <a:spcBef>
                <a:spcPts val="0"/>
              </a:spcBef>
              <a:spcAft>
                <a:spcPts val="0"/>
              </a:spcAft>
              <a:buNone/>
            </a:pPr>
            <a:r>
              <a:rPr lang="tr" sz="1100">
                <a:solidFill>
                  <a:srgbClr val="0D0D0D"/>
                </a:solidFill>
                <a:highlight>
                  <a:schemeClr val="lt1"/>
                </a:highlight>
                <a:latin typeface="Roboto"/>
                <a:ea typeface="Roboto"/>
                <a:cs typeface="Roboto"/>
                <a:sym typeface="Roboto"/>
              </a:rPr>
              <a:t>Docker Engine, bir host işletim sistemi sistem çağrıları üzerinde çalışır ve API'ler aracılığıyla Docker komutlarını kabul eder.</a:t>
            </a:r>
            <a:endParaRPr sz="1100">
              <a:solidFill>
                <a:srgbClr val="0D0D0D"/>
              </a:solidFill>
              <a:highlight>
                <a:srgbClr val="FFFFFF"/>
              </a:highlight>
              <a:latin typeface="Roboto"/>
              <a:ea typeface="Roboto"/>
              <a:cs typeface="Roboto"/>
              <a:sym typeface="Roboto"/>
            </a:endParaRPr>
          </a:p>
          <a:p>
            <a:pPr marL="0" lvl="0" indent="0" algn="l" rtl="0">
              <a:spcBef>
                <a:spcPts val="0"/>
              </a:spcBef>
              <a:spcAft>
                <a:spcPts val="0"/>
              </a:spcAft>
              <a:buNone/>
            </a:pPr>
            <a:endParaRPr sz="1100">
              <a:solidFill>
                <a:srgbClr val="0D0D0D"/>
              </a:solidFill>
              <a:highlight>
                <a:srgbClr val="FFFFFF"/>
              </a:highlight>
              <a:latin typeface="Roboto"/>
              <a:ea typeface="Roboto"/>
              <a:cs typeface="Roboto"/>
              <a:sym typeface="Roboto"/>
            </a:endParaRPr>
          </a:p>
          <a:p>
            <a:pPr marL="0" lvl="0" indent="0" algn="l" rtl="0">
              <a:spcBef>
                <a:spcPts val="0"/>
              </a:spcBef>
              <a:spcAft>
                <a:spcPts val="0"/>
              </a:spcAft>
              <a:buNone/>
            </a:pPr>
            <a:endParaRPr sz="1100">
              <a:solidFill>
                <a:srgbClr val="0D0D0D"/>
              </a:solidFill>
              <a:highlight>
                <a:srgbClr val="FFFFFF"/>
              </a:highlight>
              <a:latin typeface="Roboto"/>
              <a:ea typeface="Roboto"/>
              <a:cs typeface="Roboto"/>
              <a:sym typeface="Roboto"/>
            </a:endParaRPr>
          </a:p>
        </p:txBody>
      </p:sp>
      <p:pic>
        <p:nvPicPr>
          <p:cNvPr id="82" name="Google Shape;82;p14"/>
          <p:cNvPicPr preferRelativeResize="0"/>
          <p:nvPr/>
        </p:nvPicPr>
        <p:blipFill>
          <a:blip r:embed="rId5">
            <a:alphaModFix/>
          </a:blip>
          <a:stretch>
            <a:fillRect/>
          </a:stretch>
        </p:blipFill>
        <p:spPr>
          <a:xfrm>
            <a:off x="4716725" y="794350"/>
            <a:ext cx="4274876" cy="26473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5"/>
          <p:cNvSpPr txBox="1">
            <a:spLocks noGrp="1"/>
          </p:cNvSpPr>
          <p:nvPr>
            <p:ph type="title" idx="4294967295"/>
          </p:nvPr>
        </p:nvSpPr>
        <p:spPr>
          <a:xfrm>
            <a:off x="535775" y="-126050"/>
            <a:ext cx="5197200" cy="76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tr" sz="3600">
                <a:solidFill>
                  <a:schemeClr val="dk1"/>
                </a:solidFill>
              </a:rPr>
              <a:t>Temel Kavramlar</a:t>
            </a:r>
            <a:endParaRPr sz="2400"/>
          </a:p>
        </p:txBody>
      </p:sp>
      <p:sp>
        <p:nvSpPr>
          <p:cNvPr id="88" name="Google Shape;88;p15"/>
          <p:cNvSpPr txBox="1"/>
          <p:nvPr/>
        </p:nvSpPr>
        <p:spPr>
          <a:xfrm>
            <a:off x="535775" y="489550"/>
            <a:ext cx="7126200" cy="1708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sz="1100" b="1">
                <a:solidFill>
                  <a:srgbClr val="0D0D0D"/>
                </a:solidFill>
                <a:highlight>
                  <a:srgbClr val="FFFFFF"/>
                </a:highlight>
                <a:latin typeface="Roboto"/>
                <a:ea typeface="Roboto"/>
                <a:cs typeface="Roboto"/>
                <a:sym typeface="Roboto"/>
              </a:rPr>
              <a:t>Volume:</a:t>
            </a:r>
            <a:r>
              <a:rPr lang="tr" sz="1100">
                <a:solidFill>
                  <a:srgbClr val="0D0D0D"/>
                </a:solidFill>
                <a:highlight>
                  <a:srgbClr val="FFFFFF"/>
                </a:highlight>
                <a:latin typeface="Roboto"/>
                <a:ea typeface="Roboto"/>
                <a:cs typeface="Roboto"/>
                <a:sym typeface="Roboto"/>
              </a:rPr>
              <a:t> Docker Container’leri ve ana işletim sistemi arasında dosya veya dizin paylaşımını sağlayan bir mekanizmadır.</a:t>
            </a:r>
            <a:endParaRPr sz="1100">
              <a:solidFill>
                <a:srgbClr val="0D0D0D"/>
              </a:solidFill>
              <a:highlight>
                <a:srgbClr val="FFFFFF"/>
              </a:highlight>
              <a:latin typeface="Roboto"/>
              <a:ea typeface="Roboto"/>
              <a:cs typeface="Roboto"/>
              <a:sym typeface="Roboto"/>
            </a:endParaRPr>
          </a:p>
          <a:p>
            <a:pPr marL="0" lvl="0" indent="0" algn="l" rtl="0">
              <a:spcBef>
                <a:spcPts val="0"/>
              </a:spcBef>
              <a:spcAft>
                <a:spcPts val="0"/>
              </a:spcAft>
              <a:buNone/>
            </a:pPr>
            <a:r>
              <a:rPr lang="tr" sz="1100">
                <a:solidFill>
                  <a:srgbClr val="0D0D0D"/>
                </a:solidFill>
                <a:highlight>
                  <a:srgbClr val="FFFFFF"/>
                </a:highlight>
                <a:latin typeface="Roboto"/>
                <a:ea typeface="Roboto"/>
                <a:cs typeface="Roboto"/>
                <a:sym typeface="Roboto"/>
              </a:rPr>
              <a:t>Volume'ler, </a:t>
            </a:r>
            <a:r>
              <a:rPr lang="tr" sz="1100">
                <a:solidFill>
                  <a:srgbClr val="0D0D0D"/>
                </a:solidFill>
                <a:highlight>
                  <a:schemeClr val="lt1"/>
                </a:highlight>
                <a:latin typeface="Roboto"/>
                <a:ea typeface="Roboto"/>
                <a:cs typeface="Roboto"/>
                <a:sym typeface="Roboto"/>
              </a:rPr>
              <a:t>Container’lerin </a:t>
            </a:r>
            <a:r>
              <a:rPr lang="tr" sz="1100">
                <a:solidFill>
                  <a:srgbClr val="0D0D0D"/>
                </a:solidFill>
                <a:highlight>
                  <a:srgbClr val="FFFFFF"/>
                </a:highlight>
                <a:latin typeface="Roboto"/>
                <a:ea typeface="Roboto"/>
                <a:cs typeface="Roboto"/>
                <a:sym typeface="Roboto"/>
              </a:rPr>
              <a:t>ömründen bağımsız olarak kalıcı veri depolamak için kullanılır.</a:t>
            </a:r>
            <a:endParaRPr sz="1100">
              <a:solidFill>
                <a:srgbClr val="0D0D0D"/>
              </a:solidFill>
              <a:highlight>
                <a:srgbClr val="FFFFFF"/>
              </a:highlight>
              <a:latin typeface="Roboto"/>
              <a:ea typeface="Roboto"/>
              <a:cs typeface="Roboto"/>
              <a:sym typeface="Roboto"/>
            </a:endParaRPr>
          </a:p>
          <a:p>
            <a:pPr marL="0" lvl="0" indent="0" algn="l" rtl="0">
              <a:spcBef>
                <a:spcPts val="0"/>
              </a:spcBef>
              <a:spcAft>
                <a:spcPts val="0"/>
              </a:spcAft>
              <a:buNone/>
            </a:pPr>
            <a:endParaRPr sz="1100">
              <a:solidFill>
                <a:srgbClr val="0D0D0D"/>
              </a:solidFill>
              <a:highlight>
                <a:srgbClr val="FFFFFF"/>
              </a:highlight>
              <a:latin typeface="Roboto"/>
              <a:ea typeface="Roboto"/>
              <a:cs typeface="Roboto"/>
              <a:sym typeface="Roboto"/>
            </a:endParaRPr>
          </a:p>
          <a:p>
            <a:pPr marL="0" lvl="0" indent="0" algn="l" rtl="0">
              <a:spcBef>
                <a:spcPts val="0"/>
              </a:spcBef>
              <a:spcAft>
                <a:spcPts val="0"/>
              </a:spcAft>
              <a:buNone/>
            </a:pPr>
            <a:r>
              <a:rPr lang="tr" sz="1100" b="1">
                <a:solidFill>
                  <a:srgbClr val="0D0D0D"/>
                </a:solidFill>
                <a:highlight>
                  <a:srgbClr val="FFFFFF"/>
                </a:highlight>
                <a:latin typeface="Roboto"/>
                <a:ea typeface="Roboto"/>
                <a:cs typeface="Roboto"/>
                <a:sym typeface="Roboto"/>
              </a:rPr>
              <a:t>Network:</a:t>
            </a:r>
            <a:r>
              <a:rPr lang="tr" sz="1100">
                <a:solidFill>
                  <a:srgbClr val="0D0D0D"/>
                </a:solidFill>
                <a:highlight>
                  <a:srgbClr val="FFFFFF"/>
                </a:highlight>
                <a:latin typeface="Roboto"/>
                <a:ea typeface="Roboto"/>
                <a:cs typeface="Roboto"/>
                <a:sym typeface="Roboto"/>
              </a:rPr>
              <a:t> Docker </a:t>
            </a:r>
            <a:r>
              <a:rPr lang="tr" sz="1100">
                <a:solidFill>
                  <a:srgbClr val="0D0D0D"/>
                </a:solidFill>
                <a:highlight>
                  <a:schemeClr val="lt1"/>
                </a:highlight>
                <a:latin typeface="Roboto"/>
                <a:ea typeface="Roboto"/>
                <a:cs typeface="Roboto"/>
                <a:sym typeface="Roboto"/>
              </a:rPr>
              <a:t>Container’</a:t>
            </a:r>
            <a:r>
              <a:rPr lang="tr" sz="1100">
                <a:solidFill>
                  <a:srgbClr val="0D0D0D"/>
                </a:solidFill>
                <a:highlight>
                  <a:srgbClr val="FFFFFF"/>
                </a:highlight>
                <a:latin typeface="Roboto"/>
                <a:ea typeface="Roboto"/>
                <a:cs typeface="Roboto"/>
                <a:sym typeface="Roboto"/>
              </a:rPr>
              <a:t>lerinin birbirleriyle iletişim kurmasını sağlayan bir yapıdır.</a:t>
            </a:r>
            <a:endParaRPr sz="1100">
              <a:solidFill>
                <a:srgbClr val="0D0D0D"/>
              </a:solidFill>
              <a:highlight>
                <a:srgbClr val="FFFFFF"/>
              </a:highlight>
              <a:latin typeface="Roboto"/>
              <a:ea typeface="Roboto"/>
              <a:cs typeface="Roboto"/>
              <a:sym typeface="Roboto"/>
            </a:endParaRPr>
          </a:p>
          <a:p>
            <a:pPr marL="0" lvl="0" indent="0" algn="l" rtl="0">
              <a:spcBef>
                <a:spcPts val="0"/>
              </a:spcBef>
              <a:spcAft>
                <a:spcPts val="0"/>
              </a:spcAft>
              <a:buNone/>
            </a:pPr>
            <a:r>
              <a:rPr lang="tr" sz="1100">
                <a:solidFill>
                  <a:srgbClr val="0D0D0D"/>
                </a:solidFill>
                <a:highlight>
                  <a:srgbClr val="FFFFFF"/>
                </a:highlight>
                <a:latin typeface="Roboto"/>
                <a:ea typeface="Roboto"/>
                <a:cs typeface="Roboto"/>
                <a:sym typeface="Roboto"/>
              </a:rPr>
              <a:t>Docker, önceden tanımlanmış ağlar veya özel ağlar aracılığıyla </a:t>
            </a:r>
            <a:r>
              <a:rPr lang="tr" sz="1100">
                <a:solidFill>
                  <a:srgbClr val="0D0D0D"/>
                </a:solidFill>
                <a:highlight>
                  <a:schemeClr val="lt1"/>
                </a:highlight>
                <a:latin typeface="Roboto"/>
                <a:ea typeface="Roboto"/>
                <a:cs typeface="Roboto"/>
                <a:sym typeface="Roboto"/>
              </a:rPr>
              <a:t>Container’ler </a:t>
            </a:r>
            <a:r>
              <a:rPr lang="tr" sz="1100">
                <a:solidFill>
                  <a:srgbClr val="0D0D0D"/>
                </a:solidFill>
                <a:highlight>
                  <a:srgbClr val="FFFFFF"/>
                </a:highlight>
                <a:latin typeface="Roboto"/>
                <a:ea typeface="Roboto"/>
                <a:cs typeface="Roboto"/>
                <a:sym typeface="Roboto"/>
              </a:rPr>
              <a:t>arasında iletişim kurulmasını sağlar.</a:t>
            </a:r>
            <a:endParaRPr sz="1100">
              <a:solidFill>
                <a:srgbClr val="0D0D0D"/>
              </a:solidFill>
              <a:highlight>
                <a:srgbClr val="FFFFFF"/>
              </a:highlight>
              <a:latin typeface="Roboto"/>
              <a:ea typeface="Roboto"/>
              <a:cs typeface="Roboto"/>
              <a:sym typeface="Roboto"/>
            </a:endParaRPr>
          </a:p>
          <a:p>
            <a:pPr marL="0" lvl="0" indent="0" algn="l" rtl="0">
              <a:spcBef>
                <a:spcPts val="0"/>
              </a:spcBef>
              <a:spcAft>
                <a:spcPts val="0"/>
              </a:spcAft>
              <a:buNone/>
            </a:pPr>
            <a:endParaRPr sz="1100">
              <a:solidFill>
                <a:srgbClr val="0D0D0D"/>
              </a:solidFill>
              <a:highlight>
                <a:srgbClr val="FFFFFF"/>
              </a:highlight>
              <a:latin typeface="Roboto"/>
              <a:ea typeface="Roboto"/>
              <a:cs typeface="Roboto"/>
              <a:sym typeface="Roboto"/>
            </a:endParaRPr>
          </a:p>
          <a:p>
            <a:pPr marL="0" lvl="0" indent="0" algn="l" rtl="0">
              <a:spcBef>
                <a:spcPts val="0"/>
              </a:spcBef>
              <a:spcAft>
                <a:spcPts val="0"/>
              </a:spcAft>
              <a:buNone/>
            </a:pPr>
            <a:r>
              <a:rPr lang="tr" sz="1100" b="1">
                <a:solidFill>
                  <a:srgbClr val="0D0D0D"/>
                </a:solidFill>
                <a:highlight>
                  <a:srgbClr val="FFFFFF"/>
                </a:highlight>
                <a:latin typeface="Roboto"/>
                <a:ea typeface="Roboto"/>
                <a:cs typeface="Roboto"/>
                <a:sym typeface="Roboto"/>
              </a:rPr>
              <a:t>Docker Compose:</a:t>
            </a:r>
            <a:r>
              <a:rPr lang="tr" sz="1100">
                <a:solidFill>
                  <a:srgbClr val="0D0D0D"/>
                </a:solidFill>
                <a:highlight>
                  <a:srgbClr val="FFFFFF"/>
                </a:highlight>
                <a:latin typeface="Roboto"/>
                <a:ea typeface="Roboto"/>
                <a:cs typeface="Roboto"/>
                <a:sym typeface="Roboto"/>
              </a:rPr>
              <a:t> Docker uygulamalarını çok </a:t>
            </a:r>
            <a:r>
              <a:rPr lang="tr" sz="1100">
                <a:solidFill>
                  <a:srgbClr val="0D0D0D"/>
                </a:solidFill>
                <a:highlight>
                  <a:schemeClr val="lt1"/>
                </a:highlight>
                <a:latin typeface="Roboto"/>
                <a:ea typeface="Roboto"/>
                <a:cs typeface="Roboto"/>
                <a:sym typeface="Roboto"/>
              </a:rPr>
              <a:t>Container’</a:t>
            </a:r>
            <a:r>
              <a:rPr lang="tr" sz="1100">
                <a:solidFill>
                  <a:srgbClr val="0D0D0D"/>
                </a:solidFill>
                <a:highlight>
                  <a:srgbClr val="FFFFFF"/>
                </a:highlight>
                <a:latin typeface="Roboto"/>
                <a:ea typeface="Roboto"/>
                <a:cs typeface="Roboto"/>
                <a:sym typeface="Roboto"/>
              </a:rPr>
              <a:t>li ortamlarda yönetmek için bir araçtır.</a:t>
            </a:r>
            <a:endParaRPr sz="1100">
              <a:solidFill>
                <a:srgbClr val="0D0D0D"/>
              </a:solidFill>
              <a:highlight>
                <a:srgbClr val="FFFFFF"/>
              </a:highlight>
              <a:latin typeface="Roboto"/>
              <a:ea typeface="Roboto"/>
              <a:cs typeface="Roboto"/>
              <a:sym typeface="Roboto"/>
            </a:endParaRPr>
          </a:p>
          <a:p>
            <a:pPr marL="0" lvl="0" indent="0" algn="l" rtl="0">
              <a:spcBef>
                <a:spcPts val="0"/>
              </a:spcBef>
              <a:spcAft>
                <a:spcPts val="0"/>
              </a:spcAft>
              <a:buNone/>
            </a:pPr>
            <a:r>
              <a:rPr lang="tr" sz="1100">
                <a:solidFill>
                  <a:srgbClr val="0D0D0D"/>
                </a:solidFill>
                <a:highlight>
                  <a:srgbClr val="FFFFFF"/>
                </a:highlight>
                <a:latin typeface="Roboto"/>
                <a:ea typeface="Roboto"/>
                <a:cs typeface="Roboto"/>
                <a:sym typeface="Roboto"/>
              </a:rPr>
              <a:t>Docker Compose dosyaları, birden fazla servisin (</a:t>
            </a:r>
            <a:r>
              <a:rPr lang="tr" sz="1100">
                <a:solidFill>
                  <a:srgbClr val="0D0D0D"/>
                </a:solidFill>
                <a:highlight>
                  <a:schemeClr val="lt1"/>
                </a:highlight>
                <a:latin typeface="Roboto"/>
                <a:ea typeface="Roboto"/>
                <a:cs typeface="Roboto"/>
                <a:sym typeface="Roboto"/>
              </a:rPr>
              <a:t>Container’</a:t>
            </a:r>
            <a:r>
              <a:rPr lang="tr" sz="1100">
                <a:solidFill>
                  <a:srgbClr val="0D0D0D"/>
                </a:solidFill>
                <a:highlight>
                  <a:srgbClr val="FFFFFF"/>
                </a:highlight>
                <a:latin typeface="Roboto"/>
                <a:ea typeface="Roboto"/>
                <a:cs typeface="Roboto"/>
                <a:sym typeface="Roboto"/>
              </a:rPr>
              <a:t>in) tanımlandığı ve yapılandırıldığı YAML dosyalarıdır.</a:t>
            </a:r>
            <a:endParaRPr sz="1100">
              <a:solidFill>
                <a:srgbClr val="0D0D0D"/>
              </a:solidFill>
              <a:highlight>
                <a:srgbClr val="FFFFFF"/>
              </a:highlight>
              <a:latin typeface="Roboto"/>
              <a:ea typeface="Roboto"/>
              <a:cs typeface="Roboto"/>
              <a:sym typeface="Roboto"/>
            </a:endParaRPr>
          </a:p>
        </p:txBody>
      </p:sp>
      <p:pic>
        <p:nvPicPr>
          <p:cNvPr id="89" name="Google Shape;89;p15"/>
          <p:cNvPicPr preferRelativeResize="0"/>
          <p:nvPr/>
        </p:nvPicPr>
        <p:blipFill>
          <a:blip r:embed="rId3">
            <a:alphaModFix/>
          </a:blip>
          <a:stretch>
            <a:fillRect/>
          </a:stretch>
        </p:blipFill>
        <p:spPr>
          <a:xfrm>
            <a:off x="152400" y="2350450"/>
            <a:ext cx="4487200" cy="2243600"/>
          </a:xfrm>
          <a:prstGeom prst="rect">
            <a:avLst/>
          </a:prstGeom>
          <a:noFill/>
          <a:ln>
            <a:noFill/>
          </a:ln>
        </p:spPr>
      </p:pic>
      <p:pic>
        <p:nvPicPr>
          <p:cNvPr id="90" name="Google Shape;90;p15"/>
          <p:cNvPicPr preferRelativeResize="0"/>
          <p:nvPr/>
        </p:nvPicPr>
        <p:blipFill>
          <a:blip r:embed="rId4">
            <a:alphaModFix/>
          </a:blip>
          <a:stretch>
            <a:fillRect/>
          </a:stretch>
        </p:blipFill>
        <p:spPr>
          <a:xfrm>
            <a:off x="4792000" y="2350450"/>
            <a:ext cx="4109660" cy="2640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6"/>
          <p:cNvSpPr txBox="1">
            <a:spLocks noGrp="1"/>
          </p:cNvSpPr>
          <p:nvPr>
            <p:ph type="title" idx="4294967295"/>
          </p:nvPr>
        </p:nvSpPr>
        <p:spPr>
          <a:xfrm>
            <a:off x="535775" y="-126050"/>
            <a:ext cx="5197200" cy="76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tr" sz="3600">
                <a:solidFill>
                  <a:schemeClr val="dk1"/>
                </a:solidFill>
              </a:rPr>
              <a:t>Temel Kavramlar</a:t>
            </a:r>
            <a:endParaRPr sz="2400"/>
          </a:p>
        </p:txBody>
      </p:sp>
      <p:sp>
        <p:nvSpPr>
          <p:cNvPr id="96" name="Google Shape;96;p16"/>
          <p:cNvSpPr txBox="1"/>
          <p:nvPr/>
        </p:nvSpPr>
        <p:spPr>
          <a:xfrm>
            <a:off x="535775" y="489550"/>
            <a:ext cx="7126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sz="1100" b="1">
                <a:solidFill>
                  <a:srgbClr val="0D0D0D"/>
                </a:solidFill>
                <a:highlight>
                  <a:srgbClr val="FFFFFF"/>
                </a:highlight>
                <a:latin typeface="Roboto"/>
                <a:ea typeface="Roboto"/>
                <a:cs typeface="Roboto"/>
                <a:sym typeface="Roboto"/>
              </a:rPr>
              <a:t>Docker Compose:</a:t>
            </a:r>
            <a:r>
              <a:rPr lang="tr" sz="1100">
                <a:solidFill>
                  <a:srgbClr val="0D0D0D"/>
                </a:solidFill>
                <a:highlight>
                  <a:srgbClr val="FFFFFF"/>
                </a:highlight>
                <a:latin typeface="Roboto"/>
                <a:ea typeface="Roboto"/>
                <a:cs typeface="Roboto"/>
                <a:sym typeface="Roboto"/>
              </a:rPr>
              <a:t> Docker uygulamalarını çok </a:t>
            </a:r>
            <a:r>
              <a:rPr lang="tr" sz="1100">
                <a:solidFill>
                  <a:srgbClr val="0D0D0D"/>
                </a:solidFill>
                <a:highlight>
                  <a:schemeClr val="lt1"/>
                </a:highlight>
                <a:latin typeface="Roboto"/>
                <a:ea typeface="Roboto"/>
                <a:cs typeface="Roboto"/>
                <a:sym typeface="Roboto"/>
              </a:rPr>
              <a:t>Container’</a:t>
            </a:r>
            <a:r>
              <a:rPr lang="tr" sz="1100">
                <a:solidFill>
                  <a:srgbClr val="0D0D0D"/>
                </a:solidFill>
                <a:highlight>
                  <a:srgbClr val="FFFFFF"/>
                </a:highlight>
                <a:latin typeface="Roboto"/>
                <a:ea typeface="Roboto"/>
                <a:cs typeface="Roboto"/>
                <a:sym typeface="Roboto"/>
              </a:rPr>
              <a:t>li ortamlarda yönetmek için bir araçtır.</a:t>
            </a:r>
            <a:endParaRPr sz="1100">
              <a:solidFill>
                <a:srgbClr val="0D0D0D"/>
              </a:solidFill>
              <a:highlight>
                <a:srgbClr val="FFFFFF"/>
              </a:highlight>
              <a:latin typeface="Roboto"/>
              <a:ea typeface="Roboto"/>
              <a:cs typeface="Roboto"/>
              <a:sym typeface="Roboto"/>
            </a:endParaRPr>
          </a:p>
          <a:p>
            <a:pPr marL="0" lvl="0" indent="0" algn="l" rtl="0">
              <a:spcBef>
                <a:spcPts val="0"/>
              </a:spcBef>
              <a:spcAft>
                <a:spcPts val="0"/>
              </a:spcAft>
              <a:buNone/>
            </a:pPr>
            <a:r>
              <a:rPr lang="tr" sz="1100">
                <a:solidFill>
                  <a:srgbClr val="0D0D0D"/>
                </a:solidFill>
                <a:highlight>
                  <a:srgbClr val="FFFFFF"/>
                </a:highlight>
                <a:latin typeface="Roboto"/>
                <a:ea typeface="Roboto"/>
                <a:cs typeface="Roboto"/>
                <a:sym typeface="Roboto"/>
              </a:rPr>
              <a:t>Docker Compose dosyaları, birden fazla servisin (</a:t>
            </a:r>
            <a:r>
              <a:rPr lang="tr" sz="1100">
                <a:solidFill>
                  <a:srgbClr val="0D0D0D"/>
                </a:solidFill>
                <a:highlight>
                  <a:schemeClr val="lt1"/>
                </a:highlight>
                <a:latin typeface="Roboto"/>
                <a:ea typeface="Roboto"/>
                <a:cs typeface="Roboto"/>
                <a:sym typeface="Roboto"/>
              </a:rPr>
              <a:t>Container’</a:t>
            </a:r>
            <a:r>
              <a:rPr lang="tr" sz="1100">
                <a:solidFill>
                  <a:srgbClr val="0D0D0D"/>
                </a:solidFill>
                <a:highlight>
                  <a:srgbClr val="FFFFFF"/>
                </a:highlight>
                <a:latin typeface="Roboto"/>
                <a:ea typeface="Roboto"/>
                <a:cs typeface="Roboto"/>
                <a:sym typeface="Roboto"/>
              </a:rPr>
              <a:t>in) tanımlandığı ve yapılandırıldığı YAML dosyalarıdır.</a:t>
            </a:r>
            <a:endParaRPr sz="1100">
              <a:solidFill>
                <a:srgbClr val="0D0D0D"/>
              </a:solidFill>
              <a:highlight>
                <a:srgbClr val="FFFFFF"/>
              </a:highlight>
              <a:latin typeface="Roboto"/>
              <a:ea typeface="Roboto"/>
              <a:cs typeface="Roboto"/>
              <a:sym typeface="Roboto"/>
            </a:endParaRPr>
          </a:p>
        </p:txBody>
      </p:sp>
      <p:pic>
        <p:nvPicPr>
          <p:cNvPr id="97" name="Google Shape;97;p16"/>
          <p:cNvPicPr preferRelativeResize="0"/>
          <p:nvPr/>
        </p:nvPicPr>
        <p:blipFill>
          <a:blip r:embed="rId3">
            <a:alphaModFix/>
          </a:blip>
          <a:stretch>
            <a:fillRect/>
          </a:stretch>
        </p:blipFill>
        <p:spPr>
          <a:xfrm>
            <a:off x="762000" y="1127200"/>
            <a:ext cx="7620000" cy="2495550"/>
          </a:xfrm>
          <a:prstGeom prst="rect">
            <a:avLst/>
          </a:prstGeom>
          <a:noFill/>
          <a:ln>
            <a:noFill/>
          </a:ln>
        </p:spPr>
      </p:pic>
      <p:pic>
        <p:nvPicPr>
          <p:cNvPr id="98" name="Google Shape;98;p16"/>
          <p:cNvPicPr preferRelativeResize="0"/>
          <p:nvPr/>
        </p:nvPicPr>
        <p:blipFill>
          <a:blip r:embed="rId4">
            <a:alphaModFix/>
          </a:blip>
          <a:stretch>
            <a:fillRect/>
          </a:stretch>
        </p:blipFill>
        <p:spPr>
          <a:xfrm>
            <a:off x="7599099" y="322688"/>
            <a:ext cx="1544899" cy="856926"/>
          </a:xfrm>
          <a:prstGeom prst="rect">
            <a:avLst/>
          </a:prstGeom>
          <a:noFill/>
          <a:ln>
            <a:noFill/>
          </a:ln>
        </p:spPr>
      </p:pic>
      <p:pic>
        <p:nvPicPr>
          <p:cNvPr id="99" name="Google Shape;99;p16"/>
          <p:cNvPicPr preferRelativeResize="0"/>
          <p:nvPr/>
        </p:nvPicPr>
        <p:blipFill>
          <a:blip r:embed="rId5">
            <a:alphaModFix/>
          </a:blip>
          <a:stretch>
            <a:fillRect/>
          </a:stretch>
        </p:blipFill>
        <p:spPr>
          <a:xfrm>
            <a:off x="587600" y="4412800"/>
            <a:ext cx="761850" cy="666625"/>
          </a:xfrm>
          <a:prstGeom prst="rect">
            <a:avLst/>
          </a:prstGeom>
          <a:noFill/>
          <a:ln>
            <a:noFill/>
          </a:ln>
        </p:spPr>
      </p:pic>
      <p:pic>
        <p:nvPicPr>
          <p:cNvPr id="100" name="Google Shape;100;p16"/>
          <p:cNvPicPr preferRelativeResize="0"/>
          <p:nvPr/>
        </p:nvPicPr>
        <p:blipFill>
          <a:blip r:embed="rId6">
            <a:alphaModFix/>
          </a:blip>
          <a:stretch>
            <a:fillRect/>
          </a:stretch>
        </p:blipFill>
        <p:spPr>
          <a:xfrm>
            <a:off x="1550058" y="4412800"/>
            <a:ext cx="486667" cy="666625"/>
          </a:xfrm>
          <a:prstGeom prst="rect">
            <a:avLst/>
          </a:prstGeom>
          <a:noFill/>
          <a:ln>
            <a:noFill/>
          </a:ln>
        </p:spPr>
      </p:pic>
      <p:pic>
        <p:nvPicPr>
          <p:cNvPr id="101" name="Google Shape;101;p16"/>
          <p:cNvPicPr preferRelativeResize="0"/>
          <p:nvPr/>
        </p:nvPicPr>
        <p:blipFill>
          <a:blip r:embed="rId7">
            <a:alphaModFix/>
          </a:blip>
          <a:stretch>
            <a:fillRect/>
          </a:stretch>
        </p:blipFill>
        <p:spPr>
          <a:xfrm>
            <a:off x="2281773" y="4385873"/>
            <a:ext cx="720475" cy="720475"/>
          </a:xfrm>
          <a:prstGeom prst="rect">
            <a:avLst/>
          </a:prstGeom>
          <a:noFill/>
          <a:ln>
            <a:noFill/>
          </a:ln>
        </p:spPr>
      </p:pic>
      <p:pic>
        <p:nvPicPr>
          <p:cNvPr id="102" name="Google Shape;102;p16"/>
          <p:cNvPicPr preferRelativeResize="0"/>
          <p:nvPr/>
        </p:nvPicPr>
        <p:blipFill>
          <a:blip r:embed="rId8">
            <a:alphaModFix/>
          </a:blip>
          <a:stretch>
            <a:fillRect/>
          </a:stretch>
        </p:blipFill>
        <p:spPr>
          <a:xfrm>
            <a:off x="3140900" y="4436080"/>
            <a:ext cx="1220750" cy="620057"/>
          </a:xfrm>
          <a:prstGeom prst="rect">
            <a:avLst/>
          </a:prstGeom>
          <a:noFill/>
          <a:ln>
            <a:noFill/>
          </a:ln>
        </p:spPr>
      </p:pic>
      <p:pic>
        <p:nvPicPr>
          <p:cNvPr id="103" name="Google Shape;103;p16"/>
          <p:cNvPicPr preferRelativeResize="0"/>
          <p:nvPr/>
        </p:nvPicPr>
        <p:blipFill>
          <a:blip r:embed="rId9">
            <a:alphaModFix/>
          </a:blip>
          <a:stretch>
            <a:fillRect/>
          </a:stretch>
        </p:blipFill>
        <p:spPr>
          <a:xfrm>
            <a:off x="4513083" y="4436088"/>
            <a:ext cx="579964" cy="620050"/>
          </a:xfrm>
          <a:prstGeom prst="rect">
            <a:avLst/>
          </a:prstGeom>
          <a:noFill/>
          <a:ln>
            <a:noFill/>
          </a:ln>
        </p:spPr>
      </p:pic>
      <p:sp>
        <p:nvSpPr>
          <p:cNvPr id="104" name="Google Shape;104;p16"/>
          <p:cNvSpPr txBox="1"/>
          <p:nvPr/>
        </p:nvSpPr>
        <p:spPr>
          <a:xfrm>
            <a:off x="587600" y="3852413"/>
            <a:ext cx="3000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sz="1100" b="1">
                <a:solidFill>
                  <a:srgbClr val="0D0D0D"/>
                </a:solidFill>
                <a:highlight>
                  <a:schemeClr val="lt1"/>
                </a:highlight>
                <a:latin typeface="Roboto"/>
                <a:ea typeface="Roboto"/>
                <a:cs typeface="Roboto"/>
                <a:sym typeface="Roboto"/>
              </a:rPr>
              <a:t>Docker Compose Alternatifleri</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8"/>
        <p:cNvGrpSpPr/>
        <p:nvPr/>
      </p:nvGrpSpPr>
      <p:grpSpPr>
        <a:xfrm>
          <a:off x="0" y="0"/>
          <a:ext cx="0" cy="0"/>
          <a:chOff x="0" y="0"/>
          <a:chExt cx="0" cy="0"/>
        </a:xfrm>
      </p:grpSpPr>
      <p:pic>
        <p:nvPicPr>
          <p:cNvPr id="109" name="Google Shape;109;p17"/>
          <p:cNvPicPr preferRelativeResize="0"/>
          <p:nvPr/>
        </p:nvPicPr>
        <p:blipFill>
          <a:blip r:embed="rId3">
            <a:alphaModFix/>
          </a:blip>
          <a:stretch>
            <a:fillRect/>
          </a:stretch>
        </p:blipFill>
        <p:spPr>
          <a:xfrm>
            <a:off x="-126675" y="-65875"/>
            <a:ext cx="5338625" cy="5285700"/>
          </a:xfrm>
          <a:prstGeom prst="rect">
            <a:avLst/>
          </a:prstGeom>
          <a:noFill/>
          <a:ln>
            <a:noFill/>
          </a:ln>
        </p:spPr>
      </p:pic>
      <p:sp>
        <p:nvSpPr>
          <p:cNvPr id="110" name="Google Shape;110;p17"/>
          <p:cNvSpPr txBox="1"/>
          <p:nvPr/>
        </p:nvSpPr>
        <p:spPr>
          <a:xfrm>
            <a:off x="214338" y="458800"/>
            <a:ext cx="8322900" cy="571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tr" sz="2400" b="1">
                <a:solidFill>
                  <a:schemeClr val="lt2"/>
                </a:solidFill>
                <a:latin typeface="Raleway"/>
                <a:ea typeface="Raleway"/>
                <a:cs typeface="Raleway"/>
                <a:sym typeface="Raleway"/>
              </a:rPr>
              <a:t>Docker Kurulumu</a:t>
            </a:r>
            <a:endParaRPr sz="2400" b="1">
              <a:solidFill>
                <a:schemeClr val="lt2"/>
              </a:solidFill>
              <a:latin typeface="Raleway"/>
              <a:ea typeface="Raleway"/>
              <a:cs typeface="Raleway"/>
              <a:sym typeface="Raleway"/>
            </a:endParaRPr>
          </a:p>
        </p:txBody>
      </p:sp>
      <p:sp>
        <p:nvSpPr>
          <p:cNvPr id="111" name="Google Shape;111;p17"/>
          <p:cNvSpPr txBox="1">
            <a:spLocks noGrp="1"/>
          </p:cNvSpPr>
          <p:nvPr>
            <p:ph type="body" idx="4294967295"/>
          </p:nvPr>
        </p:nvSpPr>
        <p:spPr>
          <a:xfrm>
            <a:off x="175150" y="1072675"/>
            <a:ext cx="4617600" cy="33279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sz="1200">
              <a:latin typeface="Raleway"/>
              <a:ea typeface="Raleway"/>
              <a:cs typeface="Raleway"/>
              <a:sym typeface="Raleway"/>
            </a:endParaRPr>
          </a:p>
          <a:p>
            <a:pPr marL="457200" lvl="0" indent="-317500" algn="l" rtl="0">
              <a:spcBef>
                <a:spcPts val="1000"/>
              </a:spcBef>
              <a:spcAft>
                <a:spcPts val="0"/>
              </a:spcAft>
              <a:buClr>
                <a:schemeClr val="dk1"/>
              </a:buClr>
              <a:buSzPts val="1400"/>
              <a:buFont typeface="Raleway"/>
              <a:buChar char="➔"/>
            </a:pPr>
            <a:r>
              <a:rPr lang="tr" sz="1400" b="1">
                <a:solidFill>
                  <a:schemeClr val="dk1"/>
                </a:solidFill>
                <a:latin typeface="Raleway"/>
                <a:ea typeface="Raleway"/>
                <a:cs typeface="Raleway"/>
                <a:sym typeface="Raleway"/>
              </a:rPr>
              <a:t>Kurulum için docker sitesini ziyaret ediyoruz. </a:t>
            </a:r>
            <a:endParaRPr sz="1400" b="1">
              <a:solidFill>
                <a:schemeClr val="dk1"/>
              </a:solidFill>
              <a:latin typeface="Raleway"/>
              <a:ea typeface="Raleway"/>
              <a:cs typeface="Raleway"/>
              <a:sym typeface="Raleway"/>
            </a:endParaRPr>
          </a:p>
          <a:p>
            <a:pPr marL="457200" lvl="0" indent="-317500" algn="l" rtl="0">
              <a:spcBef>
                <a:spcPts val="1000"/>
              </a:spcBef>
              <a:spcAft>
                <a:spcPts val="0"/>
              </a:spcAft>
              <a:buClr>
                <a:schemeClr val="dk1"/>
              </a:buClr>
              <a:buSzPts val="1400"/>
              <a:buFont typeface="Raleway"/>
              <a:buChar char="➔"/>
            </a:pPr>
            <a:r>
              <a:rPr lang="tr" sz="1400" b="1" u="sng">
                <a:solidFill>
                  <a:schemeClr val="hlink"/>
                </a:solidFill>
                <a:latin typeface="Raleway"/>
                <a:ea typeface="Raleway"/>
                <a:cs typeface="Raleway"/>
                <a:sym typeface="Raleway"/>
                <a:hlinkClick r:id="rId4"/>
              </a:rPr>
              <a:t>https://docs.docker.com/engine/install/</a:t>
            </a:r>
            <a:endParaRPr sz="1400" b="1">
              <a:solidFill>
                <a:schemeClr val="dk1"/>
              </a:solidFill>
              <a:latin typeface="Raleway"/>
              <a:ea typeface="Raleway"/>
              <a:cs typeface="Raleway"/>
              <a:sym typeface="Raleway"/>
            </a:endParaRPr>
          </a:p>
          <a:p>
            <a:pPr marL="457200" lvl="0" indent="-317500" algn="l" rtl="0">
              <a:spcBef>
                <a:spcPts val="1000"/>
              </a:spcBef>
              <a:spcAft>
                <a:spcPts val="1000"/>
              </a:spcAft>
              <a:buClr>
                <a:schemeClr val="dk1"/>
              </a:buClr>
              <a:buSzPts val="1400"/>
              <a:buFont typeface="Raleway"/>
              <a:buChar char="➔"/>
            </a:pPr>
            <a:r>
              <a:rPr lang="tr" sz="1400" b="1">
                <a:solidFill>
                  <a:schemeClr val="dk1"/>
                </a:solidFill>
                <a:latin typeface="Raleway"/>
                <a:ea typeface="Raleway"/>
                <a:cs typeface="Raleway"/>
                <a:sym typeface="Raleway"/>
              </a:rPr>
              <a:t>İşletim sistemine uygun kurulum dosyası üzerinden anlatıldığı şekilde kurulum kolayca gerçekleştirilir.</a:t>
            </a:r>
            <a:endParaRPr sz="1400" b="1">
              <a:solidFill>
                <a:schemeClr val="dk1"/>
              </a:solidFill>
              <a:latin typeface="Raleway"/>
              <a:ea typeface="Raleway"/>
              <a:cs typeface="Raleway"/>
              <a:sym typeface="Raleway"/>
            </a:endParaRPr>
          </a:p>
        </p:txBody>
      </p:sp>
      <p:pic>
        <p:nvPicPr>
          <p:cNvPr id="112" name="Google Shape;112;p17"/>
          <p:cNvPicPr preferRelativeResize="0"/>
          <p:nvPr/>
        </p:nvPicPr>
        <p:blipFill>
          <a:blip r:embed="rId5">
            <a:alphaModFix/>
          </a:blip>
          <a:stretch>
            <a:fillRect/>
          </a:stretch>
        </p:blipFill>
        <p:spPr>
          <a:xfrm>
            <a:off x="5364350" y="1183000"/>
            <a:ext cx="3627250" cy="2290895"/>
          </a:xfrm>
          <a:prstGeom prst="rect">
            <a:avLst/>
          </a:prstGeom>
          <a:noFill/>
          <a:ln>
            <a:noFill/>
          </a:ln>
          <a:effectLst>
            <a:outerShdw blurRad="57150" dist="123825" dir="6420000" algn="bl" rotWithShape="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8"/>
          <p:cNvSpPr txBox="1">
            <a:spLocks noGrp="1"/>
          </p:cNvSpPr>
          <p:nvPr>
            <p:ph type="title"/>
          </p:nvPr>
        </p:nvSpPr>
        <p:spPr>
          <a:xfrm>
            <a:off x="54500" y="-49850"/>
            <a:ext cx="86316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 sz="4200"/>
              <a:t>Docker Image Çalıştırma</a:t>
            </a:r>
            <a:endParaRPr sz="4200">
              <a:solidFill>
                <a:schemeClr val="accent5"/>
              </a:solidFill>
            </a:endParaRPr>
          </a:p>
        </p:txBody>
      </p:sp>
      <p:pic>
        <p:nvPicPr>
          <p:cNvPr id="118" name="Google Shape;118;p18"/>
          <p:cNvPicPr preferRelativeResize="0"/>
          <p:nvPr/>
        </p:nvPicPr>
        <p:blipFill>
          <a:blip r:embed="rId3">
            <a:alphaModFix/>
          </a:blip>
          <a:stretch>
            <a:fillRect/>
          </a:stretch>
        </p:blipFill>
        <p:spPr>
          <a:xfrm>
            <a:off x="198175" y="763150"/>
            <a:ext cx="542050" cy="542050"/>
          </a:xfrm>
          <a:prstGeom prst="rect">
            <a:avLst/>
          </a:prstGeom>
          <a:noFill/>
          <a:ln w="9525" cap="flat" cmpd="sng">
            <a:solidFill>
              <a:srgbClr val="FFFFFF"/>
            </a:solidFill>
            <a:prstDash val="dash"/>
            <a:round/>
            <a:headEnd type="none" w="sm" len="sm"/>
            <a:tailEnd type="none" w="sm" len="sm"/>
          </a:ln>
        </p:spPr>
      </p:pic>
      <p:sp>
        <p:nvSpPr>
          <p:cNvPr id="119" name="Google Shape;119;p18"/>
          <p:cNvSpPr txBox="1"/>
          <p:nvPr/>
        </p:nvSpPr>
        <p:spPr>
          <a:xfrm>
            <a:off x="953900" y="834075"/>
            <a:ext cx="7989900" cy="400200"/>
          </a:xfrm>
          <a:prstGeom prst="rect">
            <a:avLst/>
          </a:prstGeom>
          <a:noFill/>
          <a:ln w="9525" cap="flat" cmpd="sng">
            <a:solidFill>
              <a:srgbClr val="FFFFFF"/>
            </a:solidFill>
            <a:prstDash val="dash"/>
            <a:round/>
            <a:headEnd type="none" w="sm" len="sm"/>
            <a:tailEnd type="none" w="sm" len="sm"/>
          </a:ln>
        </p:spPr>
        <p:txBody>
          <a:bodyPr spcFirstLastPara="1" wrap="square" lIns="91425" tIns="91425" rIns="91425" bIns="91425" anchor="t" anchorCtr="0">
            <a:spAutoFit/>
          </a:bodyPr>
          <a:lstStyle/>
          <a:p>
            <a:pPr marL="457200" lvl="0" indent="-317500" algn="l" rtl="0">
              <a:spcBef>
                <a:spcPts val="0"/>
              </a:spcBef>
              <a:spcAft>
                <a:spcPts val="0"/>
              </a:spcAft>
              <a:buClr>
                <a:srgbClr val="FFFFFF"/>
              </a:buClr>
              <a:buSzPts val="1400"/>
              <a:buChar char="❖"/>
            </a:pPr>
            <a:r>
              <a:rPr lang="tr" dirty="0">
                <a:solidFill>
                  <a:srgbClr val="FFFFFF"/>
                </a:solidFill>
              </a:rPr>
              <a:t>docker run hello-world</a:t>
            </a:r>
            <a:endParaRPr dirty="0">
              <a:solidFill>
                <a:srgbClr val="FFFFFF"/>
              </a:solidFill>
            </a:endParaRPr>
          </a:p>
        </p:txBody>
      </p:sp>
      <p:sp>
        <p:nvSpPr>
          <p:cNvPr id="120" name="Google Shape;120;p18"/>
          <p:cNvSpPr txBox="1"/>
          <p:nvPr/>
        </p:nvSpPr>
        <p:spPr>
          <a:xfrm>
            <a:off x="953900" y="1533875"/>
            <a:ext cx="7989900" cy="2339072"/>
          </a:xfrm>
          <a:prstGeom prst="rect">
            <a:avLst/>
          </a:prstGeom>
          <a:noFill/>
          <a:ln w="9525" cap="flat" cmpd="sng">
            <a:solidFill>
              <a:srgbClr val="6AA84F"/>
            </a:solidFill>
            <a:prstDash val="dash"/>
            <a:round/>
            <a:headEnd type="none" w="sm" len="sm"/>
            <a:tailEnd type="none" w="sm" len="sm"/>
          </a:ln>
        </p:spPr>
        <p:txBody>
          <a:bodyPr spcFirstLastPara="1" wrap="square" lIns="91425" tIns="91425" rIns="91425" bIns="91425" anchor="t" anchorCtr="0">
            <a:spAutoFit/>
          </a:bodyPr>
          <a:lstStyle/>
          <a:p>
            <a:pPr marL="457200" lvl="0" indent="-317500" algn="l" rtl="0">
              <a:spcBef>
                <a:spcPts val="0"/>
              </a:spcBef>
              <a:spcAft>
                <a:spcPts val="0"/>
              </a:spcAft>
              <a:buClr>
                <a:srgbClr val="FFFFFF"/>
              </a:buClr>
              <a:buSzPts val="1400"/>
              <a:buChar char="❖"/>
            </a:pPr>
            <a:r>
              <a:rPr lang="tr" dirty="0">
                <a:solidFill>
                  <a:srgbClr val="FFFFFF"/>
                </a:solidFill>
              </a:rPr>
              <a:t>docker run nginx:latest</a:t>
            </a:r>
            <a:endParaRPr dirty="0">
              <a:solidFill>
                <a:srgbClr val="FFFFFF"/>
              </a:solidFill>
            </a:endParaRPr>
          </a:p>
          <a:p>
            <a:pPr marL="457200" lvl="0" indent="-317500" algn="l" rtl="0">
              <a:spcBef>
                <a:spcPts val="0"/>
              </a:spcBef>
              <a:spcAft>
                <a:spcPts val="0"/>
              </a:spcAft>
              <a:buClr>
                <a:srgbClr val="FFFFFF"/>
              </a:buClr>
              <a:buSzPts val="1400"/>
              <a:buChar char="❖"/>
            </a:pPr>
            <a:r>
              <a:rPr lang="tr" dirty="0">
                <a:solidFill>
                  <a:srgbClr val="FFFFFF"/>
                </a:solidFill>
              </a:rPr>
              <a:t>docker run --name my-nginx-container -d -p 8080:80 nginx</a:t>
            </a:r>
            <a:endParaRPr dirty="0">
              <a:solidFill>
                <a:srgbClr val="FFFFFF"/>
              </a:solidFill>
            </a:endParaRPr>
          </a:p>
          <a:p>
            <a:pPr marL="914400" lvl="1" indent="-317500" algn="l" rtl="0">
              <a:spcBef>
                <a:spcPts val="0"/>
              </a:spcBef>
              <a:spcAft>
                <a:spcPts val="0"/>
              </a:spcAft>
              <a:buClr>
                <a:srgbClr val="FFFFFF"/>
              </a:buClr>
              <a:buSzPts val="1400"/>
              <a:buChar char="➢"/>
            </a:pPr>
            <a:r>
              <a:rPr lang="tr" u="sng" dirty="0">
                <a:solidFill>
                  <a:schemeClr val="hlink"/>
                </a:solidFill>
                <a:hlinkClick r:id="rId4"/>
              </a:rPr>
              <a:t>http://localhost</a:t>
            </a:r>
            <a:endParaRPr dirty="0">
              <a:solidFill>
                <a:srgbClr val="FFFFFF"/>
              </a:solidFill>
            </a:endParaRPr>
          </a:p>
          <a:p>
            <a:pPr marL="0" lvl="0" indent="0" algn="l" rtl="0">
              <a:spcBef>
                <a:spcPts val="0"/>
              </a:spcBef>
              <a:spcAft>
                <a:spcPts val="0"/>
              </a:spcAft>
              <a:buNone/>
            </a:pPr>
            <a:endParaRPr dirty="0">
              <a:solidFill>
                <a:srgbClr val="FFFFFF"/>
              </a:solidFill>
            </a:endParaRPr>
          </a:p>
          <a:p>
            <a:pPr marL="457200" lvl="0" indent="-317500" algn="l" rtl="0">
              <a:spcBef>
                <a:spcPts val="0"/>
              </a:spcBef>
              <a:spcAft>
                <a:spcPts val="0"/>
              </a:spcAft>
              <a:buClr>
                <a:srgbClr val="FFFFFF"/>
              </a:buClr>
              <a:buSzPts val="1400"/>
              <a:buChar char="❖"/>
            </a:pPr>
            <a:r>
              <a:rPr lang="tr" dirty="0">
                <a:solidFill>
                  <a:srgbClr val="FFFFFF"/>
                </a:solidFill>
              </a:rPr>
              <a:t>mkdir nginx-html</a:t>
            </a:r>
            <a:endParaRPr dirty="0">
              <a:solidFill>
                <a:srgbClr val="FFFFFF"/>
              </a:solidFill>
            </a:endParaRPr>
          </a:p>
          <a:p>
            <a:pPr marL="457200" lvl="0" indent="-317500" algn="l" rtl="0">
              <a:spcBef>
                <a:spcPts val="0"/>
              </a:spcBef>
              <a:spcAft>
                <a:spcPts val="0"/>
              </a:spcAft>
              <a:buClr>
                <a:srgbClr val="FFFFFF"/>
              </a:buClr>
              <a:buSzPts val="1400"/>
              <a:buChar char="❖"/>
            </a:pPr>
            <a:r>
              <a:rPr lang="tr" dirty="0">
                <a:solidFill>
                  <a:srgbClr val="FFFFFF"/>
                </a:solidFill>
              </a:rPr>
              <a:t>cd nginx-html</a:t>
            </a:r>
            <a:endParaRPr dirty="0">
              <a:solidFill>
                <a:srgbClr val="FFFFFF"/>
              </a:solidFill>
            </a:endParaRPr>
          </a:p>
          <a:p>
            <a:pPr marL="457200" lvl="0" indent="-317500" algn="l" rtl="0">
              <a:spcBef>
                <a:spcPts val="0"/>
              </a:spcBef>
              <a:spcAft>
                <a:spcPts val="0"/>
              </a:spcAft>
              <a:buClr>
                <a:srgbClr val="FFFFFF"/>
              </a:buClr>
              <a:buSzPts val="1400"/>
              <a:buChar char="❖"/>
            </a:pPr>
            <a:r>
              <a:rPr lang="tr" dirty="0">
                <a:solidFill>
                  <a:srgbClr val="FFFFFF"/>
                </a:solidFill>
              </a:rPr>
              <a:t>echo "&lt;h1&gt;Merhaba, </a:t>
            </a:r>
            <a:r>
              <a:rPr lang="tr" dirty="0" smtClean="0">
                <a:solidFill>
                  <a:srgbClr val="FFFFFF"/>
                </a:solidFill>
              </a:rPr>
              <a:t>Docker&lt;/</a:t>
            </a:r>
            <a:r>
              <a:rPr lang="tr" dirty="0">
                <a:solidFill>
                  <a:srgbClr val="FFFFFF"/>
                </a:solidFill>
              </a:rPr>
              <a:t>h1&gt;" &gt; index.html</a:t>
            </a:r>
            <a:endParaRPr dirty="0">
              <a:solidFill>
                <a:srgbClr val="FFFFFF"/>
              </a:solidFill>
            </a:endParaRPr>
          </a:p>
          <a:p>
            <a:pPr marL="457200" lvl="0" indent="-317500">
              <a:buClr>
                <a:srgbClr val="FFFFFF"/>
              </a:buClr>
              <a:buSzPts val="1400"/>
              <a:buChar char="❖"/>
            </a:pPr>
            <a:r>
              <a:rPr lang="tr" dirty="0">
                <a:solidFill>
                  <a:srgbClr val="FFFFFF"/>
                </a:solidFill>
              </a:rPr>
              <a:t>docker run --name my-nginx-container -d -p 80:80 -v </a:t>
            </a:r>
            <a:r>
              <a:rPr lang="tr-TR" dirty="0">
                <a:solidFill>
                  <a:srgbClr val="FFFFFF"/>
                </a:solidFill>
              </a:rPr>
              <a:t>C://</a:t>
            </a:r>
            <a:r>
              <a:rPr lang="tr-TR" dirty="0" smtClean="0">
                <a:solidFill>
                  <a:srgbClr val="FFFFFF"/>
                </a:solidFill>
              </a:rPr>
              <a:t>docker/nginx-html</a:t>
            </a:r>
            <a:r>
              <a:rPr lang="tr" dirty="0" smtClean="0">
                <a:solidFill>
                  <a:srgbClr val="FFFFFF"/>
                </a:solidFill>
              </a:rPr>
              <a:t>:/usr/share/nginx/html </a:t>
            </a:r>
            <a:r>
              <a:rPr lang="tr" dirty="0">
                <a:solidFill>
                  <a:srgbClr val="FFFFFF"/>
                </a:solidFill>
              </a:rPr>
              <a:t>nginx</a:t>
            </a:r>
            <a:endParaRPr dirty="0">
              <a:solidFill>
                <a:srgbClr val="FFFFFF"/>
              </a:solidFill>
            </a:endParaRPr>
          </a:p>
          <a:p>
            <a:pPr marL="1371600" lvl="1" indent="-317500" algn="l" rtl="0">
              <a:spcBef>
                <a:spcPts val="0"/>
              </a:spcBef>
              <a:spcAft>
                <a:spcPts val="0"/>
              </a:spcAft>
              <a:buClr>
                <a:srgbClr val="FFFFFF"/>
              </a:buClr>
              <a:buSzPts val="1400"/>
              <a:buChar char="➢"/>
            </a:pPr>
            <a:r>
              <a:rPr lang="tr" u="sng" dirty="0">
                <a:solidFill>
                  <a:schemeClr val="hlink"/>
                </a:solidFill>
                <a:hlinkClick r:id="rId4"/>
              </a:rPr>
              <a:t>http://localhost</a:t>
            </a:r>
            <a:endParaRPr dirty="0">
              <a:solidFill>
                <a:srgbClr val="FFFFFF"/>
              </a:solidFill>
            </a:endParaRPr>
          </a:p>
        </p:txBody>
      </p:sp>
      <p:pic>
        <p:nvPicPr>
          <p:cNvPr id="121" name="Google Shape;121;p18"/>
          <p:cNvPicPr preferRelativeResize="0"/>
          <p:nvPr/>
        </p:nvPicPr>
        <p:blipFill>
          <a:blip r:embed="rId5">
            <a:alphaModFix/>
          </a:blip>
          <a:stretch>
            <a:fillRect/>
          </a:stretch>
        </p:blipFill>
        <p:spPr>
          <a:xfrm>
            <a:off x="54500" y="1574400"/>
            <a:ext cx="861250" cy="861250"/>
          </a:xfrm>
          <a:prstGeom prst="rect">
            <a:avLst/>
          </a:prstGeom>
          <a:noFill/>
          <a:ln w="9525" cap="flat" cmpd="sng">
            <a:solidFill>
              <a:srgbClr val="6AA84F"/>
            </a:solidFill>
            <a:prstDash val="dash"/>
            <a:round/>
            <a:headEnd type="none" w="sm" len="sm"/>
            <a:tailEnd type="none" w="sm" len="sm"/>
          </a:ln>
        </p:spPr>
      </p:pic>
      <p:sp>
        <p:nvSpPr>
          <p:cNvPr id="122" name="Google Shape;122;p18"/>
          <p:cNvSpPr txBox="1"/>
          <p:nvPr/>
        </p:nvSpPr>
        <p:spPr>
          <a:xfrm>
            <a:off x="3678300" y="4395625"/>
            <a:ext cx="4395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latin typeface="Lato"/>
              <a:ea typeface="Lato"/>
              <a:cs typeface="Lato"/>
              <a:sym typeface="Lato"/>
            </a:endParaRPr>
          </a:p>
        </p:txBody>
      </p:sp>
      <p:sp>
        <p:nvSpPr>
          <p:cNvPr id="123" name="Google Shape;123;p18"/>
          <p:cNvSpPr txBox="1"/>
          <p:nvPr/>
        </p:nvSpPr>
        <p:spPr>
          <a:xfrm>
            <a:off x="953900" y="3960525"/>
            <a:ext cx="7989900" cy="554100"/>
          </a:xfrm>
          <a:prstGeom prst="rect">
            <a:avLst/>
          </a:prstGeom>
          <a:noFill/>
          <a:ln w="9525" cap="flat" cmpd="sng">
            <a:solidFill>
              <a:srgbClr val="38D9FE"/>
            </a:solidFill>
            <a:prstDash val="dash"/>
            <a:round/>
            <a:headEnd type="none" w="sm" len="sm"/>
            <a:tailEnd type="none" w="sm" len="sm"/>
          </a:ln>
        </p:spPr>
        <p:txBody>
          <a:bodyPr spcFirstLastPara="1" wrap="square" lIns="91425" tIns="91425" rIns="91425" bIns="91425" anchor="t" anchorCtr="0">
            <a:spAutoFit/>
          </a:bodyPr>
          <a:lstStyle/>
          <a:p>
            <a:pPr marL="457200" lvl="0" indent="-304800" algn="l" rtl="0">
              <a:spcBef>
                <a:spcPts val="0"/>
              </a:spcBef>
              <a:spcAft>
                <a:spcPts val="0"/>
              </a:spcAft>
              <a:buClr>
                <a:srgbClr val="FFFFFF"/>
              </a:buClr>
              <a:buSzPts val="1200"/>
              <a:buChar char="❖"/>
            </a:pPr>
            <a:r>
              <a:rPr lang="tr" sz="1200" dirty="0">
                <a:solidFill>
                  <a:srgbClr val="FFFFFF"/>
                </a:solidFill>
              </a:rPr>
              <a:t>docker run --name my-portainer-container -d -p 9000:9000 -v /var/run/docker.sock:/var/run/docker.sock -e "ADMIN_PASSWORD=my_password" -e "ADMIN_USERNAME=my_username" portainer/portainer</a:t>
            </a:r>
            <a:endParaRPr sz="1200" dirty="0">
              <a:solidFill>
                <a:srgbClr val="FFFFFF"/>
              </a:solidFill>
            </a:endParaRPr>
          </a:p>
        </p:txBody>
      </p:sp>
      <p:pic>
        <p:nvPicPr>
          <p:cNvPr id="124" name="Google Shape;124;p18"/>
          <p:cNvPicPr preferRelativeResize="0"/>
          <p:nvPr/>
        </p:nvPicPr>
        <p:blipFill>
          <a:blip r:embed="rId6">
            <a:alphaModFix/>
          </a:blip>
          <a:stretch>
            <a:fillRect/>
          </a:stretch>
        </p:blipFill>
        <p:spPr>
          <a:xfrm>
            <a:off x="68450" y="3962350"/>
            <a:ext cx="861250" cy="861250"/>
          </a:xfrm>
          <a:prstGeom prst="rect">
            <a:avLst/>
          </a:prstGeom>
          <a:noFill/>
          <a:ln w="9525" cap="flat" cmpd="sng">
            <a:solidFill>
              <a:srgbClr val="38D9FE"/>
            </a:solidFill>
            <a:prstDash val="dash"/>
            <a:round/>
            <a:headEnd type="none" w="sm" len="sm"/>
            <a:tailEnd type="none" w="sm" len="sm"/>
          </a:ln>
        </p:spPr>
      </p:pic>
      <p:sp>
        <p:nvSpPr>
          <p:cNvPr id="125" name="Google Shape;125;p18"/>
          <p:cNvSpPr txBox="1"/>
          <p:nvPr/>
        </p:nvSpPr>
        <p:spPr>
          <a:xfrm>
            <a:off x="68450" y="4774200"/>
            <a:ext cx="4395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sz="1200">
                <a:solidFill>
                  <a:srgbClr val="37D9FE"/>
                </a:solidFill>
                <a:latin typeface="Lato"/>
                <a:ea typeface="Lato"/>
                <a:cs typeface="Lato"/>
                <a:sym typeface="Lato"/>
              </a:rPr>
              <a:t>Portainer</a:t>
            </a:r>
            <a:endParaRPr sz="1200">
              <a:solidFill>
                <a:srgbClr val="37D9FE"/>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9"/>
          <p:cNvSpPr txBox="1">
            <a:spLocks noGrp="1"/>
          </p:cNvSpPr>
          <p:nvPr>
            <p:ph type="title"/>
          </p:nvPr>
        </p:nvSpPr>
        <p:spPr>
          <a:xfrm>
            <a:off x="54500" y="-126050"/>
            <a:ext cx="86316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 sz="4200"/>
              <a:t>Docker Image Çalıştırma</a:t>
            </a:r>
            <a:endParaRPr sz="4200">
              <a:solidFill>
                <a:schemeClr val="accent5"/>
              </a:solidFill>
            </a:endParaRPr>
          </a:p>
        </p:txBody>
      </p:sp>
      <p:pic>
        <p:nvPicPr>
          <p:cNvPr id="131" name="Google Shape;131;p19"/>
          <p:cNvPicPr preferRelativeResize="0"/>
          <p:nvPr/>
        </p:nvPicPr>
        <p:blipFill>
          <a:blip r:embed="rId3">
            <a:alphaModFix/>
          </a:blip>
          <a:stretch>
            <a:fillRect/>
          </a:stretch>
        </p:blipFill>
        <p:spPr>
          <a:xfrm>
            <a:off x="68675" y="700825"/>
            <a:ext cx="885250" cy="885250"/>
          </a:xfrm>
          <a:prstGeom prst="rect">
            <a:avLst/>
          </a:prstGeom>
          <a:noFill/>
          <a:ln w="9525" cap="flat" cmpd="sng">
            <a:solidFill>
              <a:srgbClr val="E9500E"/>
            </a:solidFill>
            <a:prstDash val="dash"/>
            <a:round/>
            <a:headEnd type="none" w="sm" len="sm"/>
            <a:tailEnd type="none" w="sm" len="sm"/>
          </a:ln>
        </p:spPr>
      </p:pic>
      <p:sp>
        <p:nvSpPr>
          <p:cNvPr id="132" name="Google Shape;132;p19"/>
          <p:cNvSpPr txBox="1"/>
          <p:nvPr/>
        </p:nvSpPr>
        <p:spPr>
          <a:xfrm>
            <a:off x="1022575" y="686950"/>
            <a:ext cx="7967100" cy="1693200"/>
          </a:xfrm>
          <a:prstGeom prst="rect">
            <a:avLst/>
          </a:prstGeom>
          <a:noFill/>
          <a:ln w="9525" cap="flat" cmpd="sng">
            <a:solidFill>
              <a:srgbClr val="E9500E"/>
            </a:solidFill>
            <a:prstDash val="dash"/>
            <a:round/>
            <a:headEnd type="none" w="sm" len="sm"/>
            <a:tailEnd type="none" w="sm" len="sm"/>
          </a:ln>
        </p:spPr>
        <p:txBody>
          <a:bodyPr spcFirstLastPara="1" wrap="square" lIns="91425" tIns="91425" rIns="91425" bIns="91425" anchor="t" anchorCtr="0">
            <a:spAutoFit/>
          </a:bodyPr>
          <a:lstStyle/>
          <a:p>
            <a:pPr marL="457200" lvl="0" indent="-317500" algn="l" rtl="0">
              <a:spcBef>
                <a:spcPts val="0"/>
              </a:spcBef>
              <a:spcAft>
                <a:spcPts val="0"/>
              </a:spcAft>
              <a:buClr>
                <a:srgbClr val="FFFFFF"/>
              </a:buClr>
              <a:buSzPts val="1400"/>
              <a:buChar char="❖"/>
            </a:pPr>
            <a:r>
              <a:rPr lang="tr" dirty="0">
                <a:solidFill>
                  <a:srgbClr val="FFFFFF"/>
                </a:solidFill>
              </a:rPr>
              <a:t>docker pull ubuntu</a:t>
            </a:r>
            <a:endParaRPr dirty="0">
              <a:solidFill>
                <a:srgbClr val="FFFFFF"/>
              </a:solidFill>
            </a:endParaRPr>
          </a:p>
          <a:p>
            <a:pPr marL="457200" lvl="0" indent="-317500" algn="l" rtl="0">
              <a:spcBef>
                <a:spcPts val="0"/>
              </a:spcBef>
              <a:spcAft>
                <a:spcPts val="0"/>
              </a:spcAft>
              <a:buClr>
                <a:srgbClr val="FFFFFF"/>
              </a:buClr>
              <a:buSzPts val="1400"/>
              <a:buChar char="❖"/>
            </a:pPr>
            <a:r>
              <a:rPr lang="tr" dirty="0">
                <a:solidFill>
                  <a:srgbClr val="FFFFFF"/>
                </a:solidFill>
              </a:rPr>
              <a:t>docker run --name my-ubuntu-container -it ubuntu</a:t>
            </a:r>
            <a:endParaRPr dirty="0">
              <a:solidFill>
                <a:srgbClr val="FFFFFF"/>
              </a:solidFill>
            </a:endParaRPr>
          </a:p>
          <a:p>
            <a:pPr marL="914400" lvl="1" indent="-317500" algn="l" rtl="0">
              <a:spcBef>
                <a:spcPts val="0"/>
              </a:spcBef>
              <a:spcAft>
                <a:spcPts val="0"/>
              </a:spcAft>
              <a:buClr>
                <a:srgbClr val="FFFFFF"/>
              </a:buClr>
              <a:buSzPts val="1400"/>
              <a:buChar char="➢"/>
            </a:pPr>
            <a:r>
              <a:rPr lang="tr" dirty="0">
                <a:solidFill>
                  <a:srgbClr val="FFFFFF"/>
                </a:solidFill>
              </a:rPr>
              <a:t>apt update</a:t>
            </a:r>
            <a:endParaRPr dirty="0">
              <a:solidFill>
                <a:srgbClr val="FFFFFF"/>
              </a:solidFill>
            </a:endParaRPr>
          </a:p>
          <a:p>
            <a:pPr marL="914400" lvl="1" indent="-317500" algn="l" rtl="0">
              <a:spcBef>
                <a:spcPts val="0"/>
              </a:spcBef>
              <a:spcAft>
                <a:spcPts val="0"/>
              </a:spcAft>
              <a:buClr>
                <a:srgbClr val="FFFFFF"/>
              </a:buClr>
              <a:buSzPts val="1400"/>
              <a:buChar char="➢"/>
            </a:pPr>
            <a:r>
              <a:rPr lang="tr" dirty="0">
                <a:solidFill>
                  <a:srgbClr val="FFFFFF"/>
                </a:solidFill>
              </a:rPr>
              <a:t>sudo apt install default-jre</a:t>
            </a:r>
            <a:endParaRPr dirty="0">
              <a:solidFill>
                <a:srgbClr val="FFFFFF"/>
              </a:solidFill>
            </a:endParaRPr>
          </a:p>
          <a:p>
            <a:pPr marL="914400" lvl="1" indent="-317500" algn="l" rtl="0">
              <a:spcBef>
                <a:spcPts val="0"/>
              </a:spcBef>
              <a:spcAft>
                <a:spcPts val="0"/>
              </a:spcAft>
              <a:buClr>
                <a:srgbClr val="FFFFFF"/>
              </a:buClr>
              <a:buSzPts val="1400"/>
              <a:buChar char="➢"/>
            </a:pPr>
            <a:r>
              <a:rPr lang="tr" dirty="0">
                <a:solidFill>
                  <a:srgbClr val="FFFFFF"/>
                </a:solidFill>
              </a:rPr>
              <a:t>java - version</a:t>
            </a:r>
            <a:endParaRPr dirty="0">
              <a:solidFill>
                <a:srgbClr val="FFFFFF"/>
              </a:solidFill>
            </a:endParaRPr>
          </a:p>
          <a:p>
            <a:pPr marL="914400" lvl="1" indent="-317500" algn="l" rtl="0">
              <a:spcBef>
                <a:spcPts val="0"/>
              </a:spcBef>
              <a:spcAft>
                <a:spcPts val="0"/>
              </a:spcAft>
              <a:buClr>
                <a:srgbClr val="FFFFFF"/>
              </a:buClr>
              <a:buSzPts val="1400"/>
              <a:buChar char="➢"/>
            </a:pPr>
            <a:r>
              <a:rPr lang="tr" dirty="0">
                <a:solidFill>
                  <a:srgbClr val="FFFFFF"/>
                </a:solidFill>
              </a:rPr>
              <a:t>exit</a:t>
            </a:r>
            <a:endParaRPr dirty="0">
              <a:solidFill>
                <a:srgbClr val="FFFFFF"/>
              </a:solidFill>
            </a:endParaRPr>
          </a:p>
          <a:p>
            <a:pPr marL="0" lvl="0" indent="0" algn="l" rtl="0">
              <a:spcBef>
                <a:spcPts val="0"/>
              </a:spcBef>
              <a:spcAft>
                <a:spcPts val="0"/>
              </a:spcAft>
              <a:buNone/>
            </a:pPr>
            <a:endParaRPr dirty="0">
              <a:solidFill>
                <a:srgbClr val="FFFFFF"/>
              </a:solidFill>
            </a:endParaRPr>
          </a:p>
        </p:txBody>
      </p:sp>
      <p:pic>
        <p:nvPicPr>
          <p:cNvPr id="133" name="Google Shape;133;p19"/>
          <p:cNvPicPr preferRelativeResize="0"/>
          <p:nvPr/>
        </p:nvPicPr>
        <p:blipFill>
          <a:blip r:embed="rId4">
            <a:alphaModFix/>
          </a:blip>
          <a:stretch>
            <a:fillRect/>
          </a:stretch>
        </p:blipFill>
        <p:spPr>
          <a:xfrm>
            <a:off x="68675" y="2419350"/>
            <a:ext cx="885250" cy="885250"/>
          </a:xfrm>
          <a:prstGeom prst="rect">
            <a:avLst/>
          </a:prstGeom>
          <a:noFill/>
          <a:ln w="9525" cap="flat" cmpd="sng">
            <a:solidFill>
              <a:srgbClr val="316192"/>
            </a:solidFill>
            <a:prstDash val="dash"/>
            <a:round/>
            <a:headEnd type="none" w="sm" len="sm"/>
            <a:tailEnd type="none" w="sm" len="sm"/>
          </a:ln>
        </p:spPr>
      </p:pic>
      <p:sp>
        <p:nvSpPr>
          <p:cNvPr id="134" name="Google Shape;134;p19"/>
          <p:cNvSpPr txBox="1"/>
          <p:nvPr/>
        </p:nvSpPr>
        <p:spPr>
          <a:xfrm>
            <a:off x="1022575" y="2419350"/>
            <a:ext cx="7967100" cy="2693700"/>
          </a:xfrm>
          <a:prstGeom prst="rect">
            <a:avLst/>
          </a:prstGeom>
          <a:noFill/>
          <a:ln w="9525" cap="flat" cmpd="sng">
            <a:solidFill>
              <a:srgbClr val="316192"/>
            </a:solidFill>
            <a:prstDash val="dash"/>
            <a:round/>
            <a:headEnd type="none" w="sm" len="sm"/>
            <a:tailEnd type="none" w="sm" len="sm"/>
          </a:ln>
        </p:spPr>
        <p:txBody>
          <a:bodyPr spcFirstLastPara="1" wrap="square" lIns="91425" tIns="91425" rIns="91425" bIns="91425" anchor="t" anchorCtr="0">
            <a:spAutoFit/>
          </a:bodyPr>
          <a:lstStyle/>
          <a:p>
            <a:pPr marL="457200" lvl="0" indent="-298450" algn="l" rtl="0">
              <a:spcBef>
                <a:spcPts val="0"/>
              </a:spcBef>
              <a:spcAft>
                <a:spcPts val="0"/>
              </a:spcAft>
              <a:buClr>
                <a:srgbClr val="FFFFFF"/>
              </a:buClr>
              <a:buSzPts val="1100"/>
              <a:buChar char="❖"/>
            </a:pPr>
            <a:r>
              <a:rPr lang="tr" sz="1100" dirty="0">
                <a:solidFill>
                  <a:srgbClr val="FFFFFF"/>
                </a:solidFill>
              </a:rPr>
              <a:t>docker pull postgres</a:t>
            </a:r>
            <a:endParaRPr sz="1100" dirty="0">
              <a:solidFill>
                <a:srgbClr val="FFFFFF"/>
              </a:solidFill>
            </a:endParaRPr>
          </a:p>
          <a:p>
            <a:pPr marL="457200" lvl="0" indent="-298450" algn="l" rtl="0">
              <a:spcBef>
                <a:spcPts val="0"/>
              </a:spcBef>
              <a:spcAft>
                <a:spcPts val="0"/>
              </a:spcAft>
              <a:buClr>
                <a:srgbClr val="FFFFFF"/>
              </a:buClr>
              <a:buSzPts val="1100"/>
              <a:buChar char="❖"/>
            </a:pPr>
            <a:r>
              <a:rPr lang="tr" sz="1100" dirty="0">
                <a:solidFill>
                  <a:srgbClr val="FFFFFF"/>
                </a:solidFill>
              </a:rPr>
              <a:t>docker run --name my-postgres-container -e POSTGRES_PASSWORD=mysecretpassword -d postgres</a:t>
            </a:r>
            <a:endParaRPr sz="1100" dirty="0">
              <a:solidFill>
                <a:srgbClr val="FFFFFF"/>
              </a:solidFill>
            </a:endParaRPr>
          </a:p>
          <a:p>
            <a:pPr marL="457200" lvl="0" indent="-298450" algn="l" rtl="0">
              <a:spcBef>
                <a:spcPts val="0"/>
              </a:spcBef>
              <a:spcAft>
                <a:spcPts val="0"/>
              </a:spcAft>
              <a:buClr>
                <a:srgbClr val="FFFFFF"/>
              </a:buClr>
              <a:buSzPts val="1100"/>
              <a:buChar char="❖"/>
            </a:pPr>
            <a:r>
              <a:rPr lang="tr" sz="1100" dirty="0">
                <a:solidFill>
                  <a:srgbClr val="FFFFFF"/>
                </a:solidFill>
              </a:rPr>
              <a:t>docker run --name my-postgres-container -e POSTGRES_PASSWORD=mysecretpassword -d -p 5432:5432 postgres</a:t>
            </a:r>
            <a:endParaRPr sz="1100" dirty="0">
              <a:solidFill>
                <a:srgbClr val="FFFFFF"/>
              </a:solidFill>
            </a:endParaRPr>
          </a:p>
          <a:p>
            <a:pPr marL="914400" lvl="1" indent="-298450" algn="l" rtl="0">
              <a:spcBef>
                <a:spcPts val="0"/>
              </a:spcBef>
              <a:spcAft>
                <a:spcPts val="0"/>
              </a:spcAft>
              <a:buClr>
                <a:srgbClr val="FFFFFF"/>
              </a:buClr>
              <a:buSzPts val="1100"/>
              <a:buChar char="➢"/>
            </a:pPr>
            <a:r>
              <a:rPr lang="tr" sz="1100" dirty="0">
                <a:solidFill>
                  <a:srgbClr val="FFFFFF"/>
                </a:solidFill>
                <a:uFill>
                  <a:noFill/>
                </a:uFil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dbeaver</a:t>
            </a:r>
            <a:r>
              <a:rPr lang="tr" sz="1100" dirty="0">
                <a:solidFill>
                  <a:srgbClr val="FFFFFF"/>
                </a:solidFill>
              </a:rPr>
              <a:t> ile bağlantı kurulur</a:t>
            </a:r>
            <a:endParaRPr sz="1100" dirty="0">
              <a:solidFill>
                <a:srgbClr val="FFFFFF"/>
              </a:solidFill>
            </a:endParaRPr>
          </a:p>
          <a:p>
            <a:pPr marL="0" lvl="0" indent="0" algn="l" rtl="0">
              <a:spcBef>
                <a:spcPts val="0"/>
              </a:spcBef>
              <a:spcAft>
                <a:spcPts val="0"/>
              </a:spcAft>
              <a:buNone/>
            </a:pPr>
            <a:endParaRPr dirty="0">
              <a:solidFill>
                <a:srgbClr val="FFFFFF"/>
              </a:solidFill>
            </a:endParaRPr>
          </a:p>
          <a:p>
            <a:pPr marL="457200" lvl="0" indent="-292100" algn="l" rtl="0">
              <a:spcBef>
                <a:spcPts val="0"/>
              </a:spcBef>
              <a:spcAft>
                <a:spcPts val="0"/>
              </a:spcAft>
              <a:buClr>
                <a:srgbClr val="FFFFFF"/>
              </a:buClr>
              <a:buSzPts val="1000"/>
              <a:buChar char="❖"/>
            </a:pPr>
            <a:r>
              <a:rPr lang="tr" sz="1000" dirty="0" smtClean="0">
                <a:solidFill>
                  <a:srgbClr val="FFFFFF"/>
                </a:solidFill>
              </a:rPr>
              <a:t>docker network create my-network</a:t>
            </a:r>
            <a:endParaRPr sz="1000" dirty="0" smtClean="0">
              <a:solidFill>
                <a:srgbClr val="FFFFFF"/>
              </a:solidFill>
            </a:endParaRPr>
          </a:p>
          <a:p>
            <a:pPr marL="457200" lvl="0" indent="-292100" algn="l" rtl="0">
              <a:spcBef>
                <a:spcPts val="0"/>
              </a:spcBef>
              <a:spcAft>
                <a:spcPts val="0"/>
              </a:spcAft>
              <a:buClr>
                <a:srgbClr val="FFFFFF"/>
              </a:buClr>
              <a:buSzPts val="1000"/>
              <a:buChar char="❖"/>
            </a:pPr>
            <a:r>
              <a:rPr lang="tr" sz="1000" dirty="0" smtClean="0">
                <a:solidFill>
                  <a:srgbClr val="FFFFFF"/>
                </a:solidFill>
              </a:rPr>
              <a:t>docker run --name my-postgres-container --network my-network -e POSTGRES_PASSWORD=mysecretpassword -d -p 5432:5432 postgres</a:t>
            </a:r>
            <a:endParaRPr sz="1000" dirty="0" smtClean="0">
              <a:solidFill>
                <a:srgbClr val="FFFFFF"/>
              </a:solidFill>
            </a:endParaRPr>
          </a:p>
          <a:p>
            <a:pPr marL="0" lvl="0" indent="0" algn="l" rtl="0">
              <a:spcBef>
                <a:spcPts val="0"/>
              </a:spcBef>
              <a:spcAft>
                <a:spcPts val="0"/>
              </a:spcAft>
              <a:buNone/>
            </a:pPr>
            <a:endParaRPr sz="1000" dirty="0">
              <a:solidFill>
                <a:srgbClr val="FFFFFF"/>
              </a:solidFill>
            </a:endParaRPr>
          </a:p>
          <a:p>
            <a:pPr marL="0" lvl="0" indent="0" algn="l" rtl="0">
              <a:spcBef>
                <a:spcPts val="0"/>
              </a:spcBef>
              <a:spcAft>
                <a:spcPts val="0"/>
              </a:spcAft>
              <a:buNone/>
            </a:pPr>
            <a:endParaRPr sz="1000" dirty="0">
              <a:solidFill>
                <a:srgbClr val="FFFFFF"/>
              </a:solidFill>
            </a:endParaRPr>
          </a:p>
          <a:p>
            <a:pPr marL="0" lvl="0" indent="0" algn="l" rtl="0">
              <a:spcBef>
                <a:spcPts val="0"/>
              </a:spcBef>
              <a:spcAft>
                <a:spcPts val="0"/>
              </a:spcAft>
              <a:buNone/>
            </a:pPr>
            <a:endParaRPr sz="1100" dirty="0">
              <a:solidFill>
                <a:srgbClr val="FFFFFF"/>
              </a:solidFill>
            </a:endParaRPr>
          </a:p>
          <a:p>
            <a:pPr marL="457200" lvl="0" indent="-298450" algn="l" rtl="0">
              <a:spcBef>
                <a:spcPts val="0"/>
              </a:spcBef>
              <a:spcAft>
                <a:spcPts val="0"/>
              </a:spcAft>
              <a:buClr>
                <a:srgbClr val="FFFFFF"/>
              </a:buClr>
              <a:buSzPts val="1100"/>
              <a:buChar char="❖"/>
            </a:pPr>
            <a:r>
              <a:rPr lang="tr" sz="1100" dirty="0">
                <a:solidFill>
                  <a:srgbClr val="FFFFFF"/>
                </a:solidFill>
              </a:rPr>
              <a:t>docker run --name </a:t>
            </a:r>
            <a:r>
              <a:rPr lang="tr" sz="1100" dirty="0" smtClean="0">
                <a:solidFill>
                  <a:srgbClr val="FFFFFF"/>
                </a:solidFill>
              </a:rPr>
              <a:t>my-postgres-container2 </a:t>
            </a:r>
            <a:r>
              <a:rPr lang="tr" sz="1100" dirty="0">
                <a:solidFill>
                  <a:srgbClr val="FFFFFF"/>
                </a:solidFill>
              </a:rPr>
              <a:t>--network my-network -e </a:t>
            </a:r>
            <a:r>
              <a:rPr lang="tr" sz="1100" dirty="0" smtClean="0">
                <a:solidFill>
                  <a:srgbClr val="FFFFFF"/>
                </a:solidFill>
              </a:rPr>
              <a:t>POSTGRES_PASSWORD=mysecretpassword </a:t>
            </a:r>
            <a:r>
              <a:rPr lang="tr" sz="1100" dirty="0">
                <a:solidFill>
                  <a:srgbClr val="FFFFFF"/>
                </a:solidFill>
              </a:rPr>
              <a:t>-d -p </a:t>
            </a:r>
            <a:r>
              <a:rPr lang="tr" sz="1100" dirty="0" smtClean="0">
                <a:solidFill>
                  <a:srgbClr val="FFFFFF"/>
                </a:solidFill>
              </a:rPr>
              <a:t>5433:5432 </a:t>
            </a:r>
            <a:r>
              <a:rPr lang="tr" sz="1100" dirty="0">
                <a:solidFill>
                  <a:srgbClr val="FFFFFF"/>
                </a:solidFill>
              </a:rPr>
              <a:t>-v </a:t>
            </a:r>
            <a:r>
              <a:rPr lang="tr" sz="1100" dirty="0" smtClean="0">
                <a:solidFill>
                  <a:srgbClr val="FFFFFF"/>
                </a:solidFill>
              </a:rPr>
              <a:t>C://docker/pgdata</a:t>
            </a:r>
            <a:r>
              <a:rPr lang="tr" sz="1100" dirty="0">
                <a:solidFill>
                  <a:srgbClr val="FFFFFF"/>
                </a:solidFill>
              </a:rPr>
              <a:t>:/var/lib/postgresql/data postgres</a:t>
            </a:r>
            <a:endParaRPr sz="1100" dirty="0">
              <a:solidFill>
                <a:srgbClr val="FFFFFF"/>
              </a:solidFill>
            </a:endParaRPr>
          </a:p>
          <a:p>
            <a:pPr marL="457200" lvl="0" indent="-298450" algn="l" rtl="0">
              <a:spcBef>
                <a:spcPts val="0"/>
              </a:spcBef>
              <a:spcAft>
                <a:spcPts val="0"/>
              </a:spcAft>
              <a:buClr>
                <a:srgbClr val="FFFFFF"/>
              </a:buClr>
              <a:buSzPts val="1100"/>
              <a:buChar char="❖"/>
            </a:pPr>
            <a:r>
              <a:rPr lang="tr" sz="1100" dirty="0">
                <a:solidFill>
                  <a:srgbClr val="FFFFFF"/>
                </a:solidFill>
              </a:rPr>
              <a:t>docker exec -it my-postgres-container psql -U postgres</a:t>
            </a:r>
            <a:endParaRPr sz="1100" dirty="0">
              <a:solidFill>
                <a:srgbClr val="FFFFFF"/>
              </a:solidFill>
            </a:endParaRPr>
          </a:p>
          <a:p>
            <a:pPr marL="914400" lvl="1" indent="-298450" algn="l" rtl="0">
              <a:spcBef>
                <a:spcPts val="0"/>
              </a:spcBef>
              <a:spcAft>
                <a:spcPts val="0"/>
              </a:spcAft>
              <a:buClr>
                <a:srgbClr val="FFFFFF"/>
              </a:buClr>
              <a:buSzPts val="1100"/>
              <a:buChar char="➢"/>
            </a:pPr>
            <a:r>
              <a:rPr lang="tr" sz="1100" dirty="0">
                <a:solidFill>
                  <a:srgbClr val="FFFFFF"/>
                </a:solidFill>
              </a:rPr>
              <a:t>\l</a:t>
            </a:r>
            <a:endParaRPr sz="1100" dirty="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0"/>
          <p:cNvSpPr txBox="1">
            <a:spLocks noGrp="1"/>
          </p:cNvSpPr>
          <p:nvPr>
            <p:ph type="title"/>
          </p:nvPr>
        </p:nvSpPr>
        <p:spPr>
          <a:xfrm>
            <a:off x="97825" y="38175"/>
            <a:ext cx="4374300" cy="66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tr"/>
              <a:t>Image Oluşturma</a:t>
            </a:r>
            <a:endParaRPr sz="2400" b="0">
              <a:solidFill>
                <a:schemeClr val="dk2"/>
              </a:solidFill>
            </a:endParaRPr>
          </a:p>
        </p:txBody>
      </p:sp>
      <p:pic>
        <p:nvPicPr>
          <p:cNvPr id="140" name="Google Shape;140;p20"/>
          <p:cNvPicPr preferRelativeResize="0"/>
          <p:nvPr/>
        </p:nvPicPr>
        <p:blipFill>
          <a:blip r:embed="rId3">
            <a:alphaModFix/>
          </a:blip>
          <a:stretch>
            <a:fillRect/>
          </a:stretch>
        </p:blipFill>
        <p:spPr>
          <a:xfrm>
            <a:off x="5606900" y="76200"/>
            <a:ext cx="3393124" cy="5067300"/>
          </a:xfrm>
          <a:prstGeom prst="rect">
            <a:avLst/>
          </a:prstGeom>
          <a:noFill/>
          <a:ln>
            <a:noFill/>
          </a:ln>
        </p:spPr>
      </p:pic>
      <p:pic>
        <p:nvPicPr>
          <p:cNvPr id="141" name="Google Shape;141;p20"/>
          <p:cNvPicPr preferRelativeResize="0"/>
          <p:nvPr/>
        </p:nvPicPr>
        <p:blipFill>
          <a:blip r:embed="rId4">
            <a:alphaModFix/>
          </a:blip>
          <a:stretch>
            <a:fillRect/>
          </a:stretch>
        </p:blipFill>
        <p:spPr>
          <a:xfrm>
            <a:off x="4694101" y="3554929"/>
            <a:ext cx="2455401" cy="1381150"/>
          </a:xfrm>
          <a:prstGeom prst="rect">
            <a:avLst/>
          </a:prstGeom>
          <a:noFill/>
          <a:ln>
            <a:noFill/>
          </a:ln>
          <a:effectLst>
            <a:outerShdw blurRad="57150" dist="95250" dir="6360000" algn="bl" rotWithShape="0">
              <a:srgbClr val="000000">
                <a:alpha val="50000"/>
              </a:srgbClr>
            </a:outerShdw>
          </a:effectLst>
        </p:spPr>
      </p:pic>
      <p:sp>
        <p:nvSpPr>
          <p:cNvPr id="142" name="Google Shape;142;p20"/>
          <p:cNvSpPr txBox="1"/>
          <p:nvPr/>
        </p:nvSpPr>
        <p:spPr>
          <a:xfrm>
            <a:off x="-14575" y="794900"/>
            <a:ext cx="4601100" cy="1793100"/>
          </a:xfrm>
          <a:prstGeom prst="rect">
            <a:avLst/>
          </a:prstGeom>
          <a:noFill/>
          <a:ln w="9525" cap="flat" cmpd="sng">
            <a:solidFill>
              <a:srgbClr val="009BC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tr" sz="950" b="1">
                <a:solidFill>
                  <a:srgbClr val="0D0D0D"/>
                </a:solidFill>
                <a:highlight>
                  <a:srgbClr val="FFFFFF"/>
                </a:highlight>
                <a:latin typeface="Courier New"/>
                <a:ea typeface="Courier New"/>
                <a:cs typeface="Courier New"/>
                <a:sym typeface="Courier New"/>
              </a:rPr>
              <a:t># Resmi OpenJDK 17 imajını kullan</a:t>
            </a:r>
            <a:endParaRPr sz="950" b="1">
              <a:solidFill>
                <a:srgbClr val="0D0D0D"/>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tr" sz="950" b="1">
                <a:solidFill>
                  <a:srgbClr val="0D0D0D"/>
                </a:solidFill>
                <a:highlight>
                  <a:srgbClr val="FFFFFF"/>
                </a:highlight>
                <a:latin typeface="Courier New"/>
                <a:ea typeface="Courier New"/>
                <a:cs typeface="Courier New"/>
                <a:sym typeface="Courier New"/>
              </a:rPr>
              <a:t>FROM adoptopenjdk/openjdk17:alpine-jre</a:t>
            </a:r>
            <a:endParaRPr sz="950" b="1">
              <a:solidFill>
                <a:srgbClr val="0D0D0D"/>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950" b="1">
              <a:solidFill>
                <a:srgbClr val="0D0D0D"/>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tr" sz="950" b="1">
                <a:solidFill>
                  <a:srgbClr val="0D0D0D"/>
                </a:solidFill>
                <a:highlight>
                  <a:srgbClr val="FFFFFF"/>
                </a:highlight>
                <a:latin typeface="Courier New"/>
                <a:ea typeface="Courier New"/>
                <a:cs typeface="Courier New"/>
                <a:sym typeface="Courier New"/>
              </a:rPr>
              <a:t># Uygulama JAR dosyasını /uygulama/ dizinine kopyala</a:t>
            </a:r>
            <a:endParaRPr sz="950" b="1">
              <a:solidFill>
                <a:srgbClr val="0D0D0D"/>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tr" sz="950" b="1">
                <a:solidFill>
                  <a:srgbClr val="0D0D0D"/>
                </a:solidFill>
                <a:highlight>
                  <a:srgbClr val="FFFFFF"/>
                </a:highlight>
                <a:latin typeface="Courier New"/>
                <a:ea typeface="Courier New"/>
                <a:cs typeface="Courier New"/>
                <a:sym typeface="Courier New"/>
              </a:rPr>
              <a:t>COPY SimpleHttpServer.jar /uygulama/SimpleHttpServer.jar</a:t>
            </a:r>
            <a:endParaRPr sz="950" b="1">
              <a:solidFill>
                <a:srgbClr val="0D0D0D"/>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950" b="1">
              <a:solidFill>
                <a:srgbClr val="0D0D0D"/>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tr" sz="950" b="1">
                <a:solidFill>
                  <a:srgbClr val="0D0D0D"/>
                </a:solidFill>
                <a:highlight>
                  <a:srgbClr val="FFFFFF"/>
                </a:highlight>
                <a:latin typeface="Courier New"/>
                <a:ea typeface="Courier New"/>
                <a:cs typeface="Courier New"/>
                <a:sym typeface="Courier New"/>
              </a:rPr>
              <a:t># Uygulamanın çalıştırılacağı dizini belirt</a:t>
            </a:r>
            <a:endParaRPr sz="950" b="1">
              <a:solidFill>
                <a:srgbClr val="0D0D0D"/>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tr" sz="950" b="1">
                <a:solidFill>
                  <a:srgbClr val="0D0D0D"/>
                </a:solidFill>
                <a:highlight>
                  <a:srgbClr val="FFFFFF"/>
                </a:highlight>
                <a:latin typeface="Courier New"/>
                <a:ea typeface="Courier New"/>
                <a:cs typeface="Courier New"/>
                <a:sym typeface="Courier New"/>
              </a:rPr>
              <a:t>WORKDIR /uygulama</a:t>
            </a:r>
            <a:endParaRPr sz="950" b="1">
              <a:solidFill>
                <a:srgbClr val="0D0D0D"/>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950" b="1">
              <a:solidFill>
                <a:srgbClr val="0D0D0D"/>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tr" sz="950" b="1">
                <a:solidFill>
                  <a:srgbClr val="0D0D0D"/>
                </a:solidFill>
                <a:highlight>
                  <a:srgbClr val="FFFFFF"/>
                </a:highlight>
                <a:latin typeface="Courier New"/>
                <a:ea typeface="Courier New"/>
                <a:cs typeface="Courier New"/>
                <a:sym typeface="Courier New"/>
              </a:rPr>
              <a:t># Docker konteynerı başlatıldığında uygulamayı çalıştır</a:t>
            </a:r>
            <a:endParaRPr sz="950" b="1">
              <a:solidFill>
                <a:srgbClr val="0D0D0D"/>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tr" sz="950" b="1">
                <a:solidFill>
                  <a:srgbClr val="0D0D0D"/>
                </a:solidFill>
                <a:highlight>
                  <a:srgbClr val="FFFFFF"/>
                </a:highlight>
                <a:latin typeface="Courier New"/>
                <a:ea typeface="Courier New"/>
                <a:cs typeface="Courier New"/>
                <a:sym typeface="Courier New"/>
              </a:rPr>
              <a:t>CMD ["java", "-jar", "SimpleHttpServer.jar"]</a:t>
            </a:r>
            <a:endParaRPr sz="1300" b="1">
              <a:solidFill>
                <a:srgbClr val="0D0D0D"/>
              </a:solidFill>
              <a:highlight>
                <a:srgbClr val="FFFFFF"/>
              </a:highlight>
            </a:endParaRPr>
          </a:p>
        </p:txBody>
      </p:sp>
      <p:sp>
        <p:nvSpPr>
          <p:cNvPr id="143" name="Google Shape;143;p20"/>
          <p:cNvSpPr txBox="1"/>
          <p:nvPr/>
        </p:nvSpPr>
        <p:spPr>
          <a:xfrm>
            <a:off x="0" y="4052225"/>
            <a:ext cx="4572000" cy="869700"/>
          </a:xfrm>
          <a:prstGeom prst="rect">
            <a:avLst/>
          </a:prstGeom>
          <a:noFill/>
          <a:ln w="9525" cap="flat" cmpd="sng">
            <a:solidFill>
              <a:srgbClr val="3597D6"/>
            </a:solidFill>
            <a:prstDash val="solid"/>
            <a:round/>
            <a:headEnd type="none" w="sm" len="sm"/>
            <a:tailEnd type="none" w="sm" len="sm"/>
          </a:ln>
        </p:spPr>
        <p:txBody>
          <a:bodyPr spcFirstLastPara="1" wrap="square" lIns="91425" tIns="91425" rIns="91425" bIns="91425" anchor="t" anchorCtr="0">
            <a:spAutoFit/>
          </a:bodyPr>
          <a:lstStyle/>
          <a:p>
            <a:pPr marL="457200" marR="0" lvl="0" indent="-282575" algn="l" rtl="0">
              <a:lnSpc>
                <a:spcPct val="100000"/>
              </a:lnSpc>
              <a:spcBef>
                <a:spcPts val="0"/>
              </a:spcBef>
              <a:spcAft>
                <a:spcPts val="0"/>
              </a:spcAft>
              <a:buClr>
                <a:srgbClr val="0D0D0D"/>
              </a:buClr>
              <a:buSzPts val="850"/>
              <a:buFont typeface="Courier New"/>
              <a:buChar char="❖"/>
            </a:pPr>
            <a:r>
              <a:rPr lang="tr" sz="850" b="1" dirty="0">
                <a:solidFill>
                  <a:srgbClr val="0D0D0D"/>
                </a:solidFill>
                <a:highlight>
                  <a:srgbClr val="FFFFFF"/>
                </a:highlight>
                <a:latin typeface="Courier New"/>
                <a:ea typeface="Courier New"/>
                <a:cs typeface="Courier New"/>
                <a:sym typeface="Courier New"/>
              </a:rPr>
              <a:t>docker build -t simple-http-server:latest .</a:t>
            </a:r>
            <a:endParaRPr sz="850" b="1" dirty="0">
              <a:solidFill>
                <a:srgbClr val="0D0D0D"/>
              </a:solidFill>
              <a:highlight>
                <a:srgbClr val="FFFFFF"/>
              </a:highlight>
              <a:latin typeface="Courier New"/>
              <a:ea typeface="Courier New"/>
              <a:cs typeface="Courier New"/>
              <a:sym typeface="Courier New"/>
            </a:endParaRPr>
          </a:p>
          <a:p>
            <a:pPr marL="457200" marR="0" lvl="0" indent="-282575" algn="l" rtl="0">
              <a:lnSpc>
                <a:spcPct val="100000"/>
              </a:lnSpc>
              <a:spcBef>
                <a:spcPts val="0"/>
              </a:spcBef>
              <a:spcAft>
                <a:spcPts val="0"/>
              </a:spcAft>
              <a:buClr>
                <a:srgbClr val="0D0D0D"/>
              </a:buClr>
              <a:buSzPts val="850"/>
              <a:buFont typeface="Courier New"/>
              <a:buChar char="❖"/>
            </a:pPr>
            <a:r>
              <a:rPr lang="tr" sz="850" b="1" dirty="0">
                <a:solidFill>
                  <a:srgbClr val="0D0D0D"/>
                </a:solidFill>
                <a:highlight>
                  <a:srgbClr val="FFFFFF"/>
                </a:highlight>
                <a:latin typeface="Courier New"/>
                <a:ea typeface="Courier New"/>
                <a:cs typeface="Courier New"/>
                <a:sym typeface="Courier New"/>
              </a:rPr>
              <a:t>docker run -d -p 8000:8000 --name my-http-server simple-http-server</a:t>
            </a:r>
            <a:endParaRPr sz="850" b="1" dirty="0">
              <a:solidFill>
                <a:srgbClr val="0D0D0D"/>
              </a:solidFill>
              <a:highlight>
                <a:srgbClr val="FFFFFF"/>
              </a:highlight>
              <a:latin typeface="Courier New"/>
              <a:ea typeface="Courier New"/>
              <a:cs typeface="Courier New"/>
              <a:sym typeface="Courier New"/>
            </a:endParaRPr>
          </a:p>
          <a:p>
            <a:pPr marL="457200" marR="0" lvl="0" indent="-282575" algn="l" rtl="0">
              <a:lnSpc>
                <a:spcPct val="100000"/>
              </a:lnSpc>
              <a:spcBef>
                <a:spcPts val="0"/>
              </a:spcBef>
              <a:spcAft>
                <a:spcPts val="0"/>
              </a:spcAft>
              <a:buClr>
                <a:srgbClr val="0D0D0D"/>
              </a:buClr>
              <a:buSzPts val="850"/>
              <a:buFont typeface="Courier New"/>
              <a:buChar char="❖"/>
            </a:pPr>
            <a:r>
              <a:rPr lang="tr" sz="850" b="1" dirty="0">
                <a:solidFill>
                  <a:srgbClr val="0D0D0D"/>
                </a:solidFill>
                <a:highlight>
                  <a:srgbClr val="FFFFFF"/>
                </a:highlight>
                <a:latin typeface="Courier New"/>
                <a:ea typeface="Courier New"/>
                <a:cs typeface="Courier New"/>
                <a:sym typeface="Courier New"/>
              </a:rPr>
              <a:t>docker image ls</a:t>
            </a:r>
            <a:endParaRPr sz="850" b="1" dirty="0">
              <a:solidFill>
                <a:srgbClr val="0D0D0D"/>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050" dirty="0">
              <a:solidFill>
                <a:srgbClr val="0D0D0D"/>
              </a:solidFill>
              <a:highlight>
                <a:srgbClr val="FFFFFF"/>
              </a:highlight>
              <a:latin typeface="Courier New"/>
              <a:ea typeface="Courier New"/>
              <a:cs typeface="Courier New"/>
              <a:sym typeface="Courier New"/>
            </a:endParaRPr>
          </a:p>
        </p:txBody>
      </p:sp>
      <p:pic>
        <p:nvPicPr>
          <p:cNvPr id="144" name="Google Shape;144;p20"/>
          <p:cNvPicPr preferRelativeResize="0"/>
          <p:nvPr/>
        </p:nvPicPr>
        <p:blipFill>
          <a:blip r:embed="rId5">
            <a:alphaModFix/>
          </a:blip>
          <a:stretch>
            <a:fillRect/>
          </a:stretch>
        </p:blipFill>
        <p:spPr>
          <a:xfrm>
            <a:off x="97824" y="2838668"/>
            <a:ext cx="3427925" cy="1143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title"/>
          </p:nvPr>
        </p:nvSpPr>
        <p:spPr>
          <a:xfrm>
            <a:off x="97825" y="38175"/>
            <a:ext cx="4374300" cy="66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tr"/>
              <a:t>Image Kaydetme</a:t>
            </a:r>
            <a:endParaRPr sz="2400" b="0">
              <a:solidFill>
                <a:schemeClr val="dk2"/>
              </a:solidFill>
            </a:endParaRPr>
          </a:p>
        </p:txBody>
      </p:sp>
      <p:pic>
        <p:nvPicPr>
          <p:cNvPr id="150" name="Google Shape;150;p21"/>
          <p:cNvPicPr preferRelativeResize="0"/>
          <p:nvPr/>
        </p:nvPicPr>
        <p:blipFill>
          <a:blip r:embed="rId3">
            <a:alphaModFix/>
          </a:blip>
          <a:stretch>
            <a:fillRect/>
          </a:stretch>
        </p:blipFill>
        <p:spPr>
          <a:xfrm>
            <a:off x="5576375" y="38100"/>
            <a:ext cx="3393124" cy="5067300"/>
          </a:xfrm>
          <a:prstGeom prst="rect">
            <a:avLst/>
          </a:prstGeom>
          <a:noFill/>
          <a:ln>
            <a:noFill/>
          </a:ln>
        </p:spPr>
      </p:pic>
      <p:pic>
        <p:nvPicPr>
          <p:cNvPr id="151" name="Google Shape;151;p21"/>
          <p:cNvPicPr preferRelativeResize="0"/>
          <p:nvPr/>
        </p:nvPicPr>
        <p:blipFill>
          <a:blip r:embed="rId4">
            <a:alphaModFix/>
          </a:blip>
          <a:stretch>
            <a:fillRect/>
          </a:stretch>
        </p:blipFill>
        <p:spPr>
          <a:xfrm>
            <a:off x="4694101" y="3554929"/>
            <a:ext cx="2455401" cy="1381150"/>
          </a:xfrm>
          <a:prstGeom prst="rect">
            <a:avLst/>
          </a:prstGeom>
          <a:noFill/>
          <a:ln>
            <a:noFill/>
          </a:ln>
          <a:effectLst>
            <a:outerShdw blurRad="57150" dist="95250" dir="6360000" algn="bl" rotWithShape="0">
              <a:srgbClr val="000000">
                <a:alpha val="50000"/>
              </a:srgbClr>
            </a:outerShdw>
          </a:effectLst>
        </p:spPr>
      </p:pic>
      <p:sp>
        <p:nvSpPr>
          <p:cNvPr id="152" name="Google Shape;152;p21"/>
          <p:cNvSpPr txBox="1"/>
          <p:nvPr/>
        </p:nvSpPr>
        <p:spPr>
          <a:xfrm>
            <a:off x="0" y="1311675"/>
            <a:ext cx="4572000" cy="3047700"/>
          </a:xfrm>
          <a:prstGeom prst="rect">
            <a:avLst/>
          </a:prstGeom>
          <a:noFill/>
          <a:ln w="9525" cap="flat" cmpd="sng">
            <a:solidFill>
              <a:srgbClr val="3597D6"/>
            </a:solidFill>
            <a:prstDash val="solid"/>
            <a:round/>
            <a:headEnd type="none" w="sm" len="sm"/>
            <a:tailEnd type="none" w="sm" len="sm"/>
          </a:ln>
        </p:spPr>
        <p:txBody>
          <a:bodyPr spcFirstLastPara="1" wrap="square" lIns="91425" tIns="91425" rIns="91425" bIns="91425" anchor="t" anchorCtr="0">
            <a:spAutoFit/>
          </a:bodyPr>
          <a:lstStyle/>
          <a:p>
            <a:pPr marL="457200" lvl="0" indent="0" algn="l" rtl="0">
              <a:spcBef>
                <a:spcPts val="0"/>
              </a:spcBef>
              <a:spcAft>
                <a:spcPts val="0"/>
              </a:spcAft>
              <a:buNone/>
            </a:pPr>
            <a:r>
              <a:rPr lang="tr" sz="1050" b="1">
                <a:solidFill>
                  <a:srgbClr val="0D0D0D"/>
                </a:solidFill>
                <a:highlight>
                  <a:srgbClr val="FFFFFF"/>
                </a:highlight>
                <a:latin typeface="Courier New"/>
                <a:ea typeface="Courier New"/>
                <a:cs typeface="Courier New"/>
                <a:sym typeface="Courier New"/>
              </a:rPr>
              <a:t>Yeni image etiketiyle var olan image'den bir tane daha oluşturmak için;</a:t>
            </a:r>
            <a:endParaRPr sz="1050" b="1">
              <a:solidFill>
                <a:srgbClr val="0D0D0D"/>
              </a:solidFill>
              <a:highlight>
                <a:srgbClr val="FFFFFF"/>
              </a:highlight>
              <a:latin typeface="Courier New"/>
              <a:ea typeface="Courier New"/>
              <a:cs typeface="Courier New"/>
              <a:sym typeface="Courier New"/>
            </a:endParaRPr>
          </a:p>
          <a:p>
            <a:pPr marL="457200" lvl="0" indent="0" algn="l" rtl="0">
              <a:spcBef>
                <a:spcPts val="0"/>
              </a:spcBef>
              <a:spcAft>
                <a:spcPts val="0"/>
              </a:spcAft>
              <a:buNone/>
            </a:pPr>
            <a:endParaRPr sz="850" b="1">
              <a:solidFill>
                <a:srgbClr val="0D0D0D"/>
              </a:solidFill>
              <a:highlight>
                <a:srgbClr val="FFFFFF"/>
              </a:highlight>
              <a:latin typeface="Courier New"/>
              <a:ea typeface="Courier New"/>
              <a:cs typeface="Courier New"/>
              <a:sym typeface="Courier New"/>
            </a:endParaRPr>
          </a:p>
          <a:p>
            <a:pPr marL="457200" lvl="0" indent="-282575" algn="l" rtl="0">
              <a:spcBef>
                <a:spcPts val="0"/>
              </a:spcBef>
              <a:spcAft>
                <a:spcPts val="0"/>
              </a:spcAft>
              <a:buClr>
                <a:srgbClr val="0D0D0D"/>
              </a:buClr>
              <a:buSzPts val="850"/>
              <a:buFont typeface="Courier New"/>
              <a:buChar char="❖"/>
            </a:pPr>
            <a:r>
              <a:rPr lang="tr" sz="850" b="1">
                <a:solidFill>
                  <a:srgbClr val="0D0D0D"/>
                </a:solidFill>
                <a:highlight>
                  <a:srgbClr val="FFFFFF"/>
                </a:highlight>
                <a:latin typeface="Courier New"/>
                <a:ea typeface="Courier New"/>
                <a:cs typeface="Courier New"/>
                <a:sym typeface="Courier New"/>
              </a:rPr>
              <a:t>'docker tag docker_image_ismi:docker_image_etiketi docker_image_ismi:yeni_docker_image_etiketi'</a:t>
            </a:r>
            <a:endParaRPr sz="850" b="1">
              <a:solidFill>
                <a:srgbClr val="0D0D0D"/>
              </a:solidFill>
              <a:highlight>
                <a:srgbClr val="FFFFFF"/>
              </a:highlight>
              <a:latin typeface="Courier New"/>
              <a:ea typeface="Courier New"/>
              <a:cs typeface="Courier New"/>
              <a:sym typeface="Courier New"/>
            </a:endParaRPr>
          </a:p>
          <a:p>
            <a:pPr marL="457200" lvl="0" indent="0" algn="l" rtl="0">
              <a:spcBef>
                <a:spcPts val="0"/>
              </a:spcBef>
              <a:spcAft>
                <a:spcPts val="0"/>
              </a:spcAft>
              <a:buNone/>
            </a:pPr>
            <a:endParaRPr sz="850" b="1">
              <a:solidFill>
                <a:srgbClr val="0D0D0D"/>
              </a:solidFill>
              <a:highlight>
                <a:srgbClr val="FFFFFF"/>
              </a:highlight>
              <a:latin typeface="Courier New"/>
              <a:ea typeface="Courier New"/>
              <a:cs typeface="Courier New"/>
              <a:sym typeface="Courier New"/>
            </a:endParaRPr>
          </a:p>
          <a:p>
            <a:pPr marL="457200" lvl="0" indent="0" algn="l" rtl="0">
              <a:spcBef>
                <a:spcPts val="0"/>
              </a:spcBef>
              <a:spcAft>
                <a:spcPts val="0"/>
              </a:spcAft>
              <a:buNone/>
            </a:pPr>
            <a:r>
              <a:rPr lang="tr" sz="1050" b="1">
                <a:solidFill>
                  <a:srgbClr val="0D0D0D"/>
                </a:solidFill>
                <a:highlight>
                  <a:srgbClr val="FFFFFF"/>
                </a:highlight>
                <a:latin typeface="Courier New"/>
                <a:ea typeface="Courier New"/>
                <a:cs typeface="Courier New"/>
                <a:sym typeface="Courier New"/>
              </a:rPr>
              <a:t>Var olan bir container’den yeni image oluşturup kaydetmek için;</a:t>
            </a:r>
            <a:endParaRPr sz="1050" b="1">
              <a:solidFill>
                <a:srgbClr val="0D0D0D"/>
              </a:solidFill>
              <a:highlight>
                <a:srgbClr val="FFFFFF"/>
              </a:highlight>
              <a:latin typeface="Courier New"/>
              <a:ea typeface="Courier New"/>
              <a:cs typeface="Courier New"/>
              <a:sym typeface="Courier New"/>
            </a:endParaRPr>
          </a:p>
          <a:p>
            <a:pPr marL="457200" lvl="0" indent="0" algn="l" rtl="0">
              <a:spcBef>
                <a:spcPts val="0"/>
              </a:spcBef>
              <a:spcAft>
                <a:spcPts val="0"/>
              </a:spcAft>
              <a:buNone/>
            </a:pPr>
            <a:endParaRPr sz="850" b="1">
              <a:solidFill>
                <a:srgbClr val="0D0D0D"/>
              </a:solidFill>
              <a:highlight>
                <a:srgbClr val="FFFFFF"/>
              </a:highlight>
              <a:latin typeface="Courier New"/>
              <a:ea typeface="Courier New"/>
              <a:cs typeface="Courier New"/>
              <a:sym typeface="Courier New"/>
            </a:endParaRPr>
          </a:p>
          <a:p>
            <a:pPr marL="457200" lvl="0" indent="-282575" algn="l" rtl="0">
              <a:spcBef>
                <a:spcPts val="0"/>
              </a:spcBef>
              <a:spcAft>
                <a:spcPts val="0"/>
              </a:spcAft>
              <a:buClr>
                <a:srgbClr val="0D0D0D"/>
              </a:buClr>
              <a:buSzPts val="850"/>
              <a:buFont typeface="Courier New"/>
              <a:buChar char="❖"/>
            </a:pPr>
            <a:r>
              <a:rPr lang="tr" sz="850" b="1">
                <a:solidFill>
                  <a:srgbClr val="0D0D0D"/>
                </a:solidFill>
                <a:highlight>
                  <a:srgbClr val="FFFFFF"/>
                </a:highlight>
                <a:latin typeface="Courier New"/>
                <a:ea typeface="Courier New"/>
                <a:cs typeface="Courier New"/>
                <a:sym typeface="Courier New"/>
              </a:rPr>
              <a:t>'docker export container_id &gt; yeni_image_ismi.tar'</a:t>
            </a:r>
            <a:endParaRPr sz="850" b="1">
              <a:solidFill>
                <a:srgbClr val="0D0D0D"/>
              </a:solidFill>
              <a:highlight>
                <a:srgbClr val="FFFFFF"/>
              </a:highlight>
              <a:latin typeface="Courier New"/>
              <a:ea typeface="Courier New"/>
              <a:cs typeface="Courier New"/>
              <a:sym typeface="Courier New"/>
            </a:endParaRPr>
          </a:p>
          <a:p>
            <a:pPr marL="457200" lvl="0" indent="0" algn="l" rtl="0">
              <a:spcBef>
                <a:spcPts val="0"/>
              </a:spcBef>
              <a:spcAft>
                <a:spcPts val="0"/>
              </a:spcAft>
              <a:buNone/>
            </a:pPr>
            <a:endParaRPr sz="850" b="1">
              <a:solidFill>
                <a:srgbClr val="0D0D0D"/>
              </a:solidFill>
              <a:highlight>
                <a:srgbClr val="FFFFFF"/>
              </a:highlight>
              <a:latin typeface="Courier New"/>
              <a:ea typeface="Courier New"/>
              <a:cs typeface="Courier New"/>
              <a:sym typeface="Courier New"/>
            </a:endParaRPr>
          </a:p>
          <a:p>
            <a:pPr marL="457200" lvl="0" indent="0" algn="l" rtl="0">
              <a:spcBef>
                <a:spcPts val="0"/>
              </a:spcBef>
              <a:spcAft>
                <a:spcPts val="0"/>
              </a:spcAft>
              <a:buNone/>
            </a:pPr>
            <a:r>
              <a:rPr lang="tr" sz="1050" b="1">
                <a:solidFill>
                  <a:srgbClr val="0D0D0D"/>
                </a:solidFill>
                <a:highlight>
                  <a:srgbClr val="FFFFFF"/>
                </a:highlight>
                <a:latin typeface="Courier New"/>
                <a:ea typeface="Courier New"/>
                <a:cs typeface="Courier New"/>
                <a:sym typeface="Courier New"/>
              </a:rPr>
              <a:t>Var olan bir image'ı yeni image olarak kaydetmek için;</a:t>
            </a:r>
            <a:endParaRPr sz="1050" b="1">
              <a:solidFill>
                <a:srgbClr val="0D0D0D"/>
              </a:solidFill>
              <a:highlight>
                <a:srgbClr val="FFFFFF"/>
              </a:highlight>
              <a:latin typeface="Courier New"/>
              <a:ea typeface="Courier New"/>
              <a:cs typeface="Courier New"/>
              <a:sym typeface="Courier New"/>
            </a:endParaRPr>
          </a:p>
          <a:p>
            <a:pPr marL="457200" lvl="0" indent="0" algn="l" rtl="0">
              <a:spcBef>
                <a:spcPts val="0"/>
              </a:spcBef>
              <a:spcAft>
                <a:spcPts val="0"/>
              </a:spcAft>
              <a:buNone/>
            </a:pPr>
            <a:endParaRPr sz="850" b="1">
              <a:solidFill>
                <a:srgbClr val="0D0D0D"/>
              </a:solidFill>
              <a:highlight>
                <a:srgbClr val="FFFFFF"/>
              </a:highlight>
              <a:latin typeface="Courier New"/>
              <a:ea typeface="Courier New"/>
              <a:cs typeface="Courier New"/>
              <a:sym typeface="Courier New"/>
            </a:endParaRPr>
          </a:p>
          <a:p>
            <a:pPr marL="457200" lvl="0" indent="-282575" algn="l" rtl="0">
              <a:spcBef>
                <a:spcPts val="0"/>
              </a:spcBef>
              <a:spcAft>
                <a:spcPts val="0"/>
              </a:spcAft>
              <a:buClr>
                <a:srgbClr val="0D0D0D"/>
              </a:buClr>
              <a:buSzPts val="850"/>
              <a:buFont typeface="Courier New"/>
              <a:buChar char="❖"/>
            </a:pPr>
            <a:r>
              <a:rPr lang="tr" sz="850" b="1">
                <a:solidFill>
                  <a:srgbClr val="0D0D0D"/>
                </a:solidFill>
                <a:highlight>
                  <a:srgbClr val="FFFFFF"/>
                </a:highlight>
                <a:latin typeface="Courier New"/>
                <a:ea typeface="Courier New"/>
                <a:cs typeface="Courier New"/>
                <a:sym typeface="Courier New"/>
              </a:rPr>
              <a:t>'docker save -o yeni_image_ismi.tar var_olan_image_ismi'</a:t>
            </a:r>
            <a:endParaRPr sz="850" b="1">
              <a:solidFill>
                <a:srgbClr val="0D0D0D"/>
              </a:solidFill>
              <a:highlight>
                <a:srgbClr val="FFFFFF"/>
              </a:highlight>
              <a:latin typeface="Courier New"/>
              <a:ea typeface="Courier New"/>
              <a:cs typeface="Courier New"/>
              <a:sym typeface="Courier New"/>
            </a:endParaRPr>
          </a:p>
          <a:p>
            <a:pPr marL="457200" lvl="0" indent="0" algn="l" rtl="0">
              <a:spcBef>
                <a:spcPts val="0"/>
              </a:spcBef>
              <a:spcAft>
                <a:spcPts val="0"/>
              </a:spcAft>
              <a:buNone/>
            </a:pPr>
            <a:endParaRPr sz="850" b="1">
              <a:solidFill>
                <a:srgbClr val="0D0D0D"/>
              </a:solidFill>
              <a:highlight>
                <a:srgbClr val="FFFFFF"/>
              </a:highlight>
              <a:latin typeface="Courier New"/>
              <a:ea typeface="Courier New"/>
              <a:cs typeface="Courier New"/>
              <a:sym typeface="Courier New"/>
            </a:endParaRPr>
          </a:p>
          <a:p>
            <a:pPr marL="457200" lvl="0" indent="0" algn="l" rtl="0">
              <a:spcBef>
                <a:spcPts val="0"/>
              </a:spcBef>
              <a:spcAft>
                <a:spcPts val="0"/>
              </a:spcAft>
              <a:buNone/>
            </a:pPr>
            <a:r>
              <a:rPr lang="tr" sz="1050" b="1">
                <a:solidFill>
                  <a:srgbClr val="0D0D0D"/>
                </a:solidFill>
                <a:highlight>
                  <a:srgbClr val="FFFFFF"/>
                </a:highlight>
                <a:latin typeface="Courier New"/>
                <a:ea typeface="Courier New"/>
                <a:cs typeface="Courier New"/>
                <a:sym typeface="Courier New"/>
              </a:rPr>
              <a:t>tar image dosyasını yüklemek için;</a:t>
            </a:r>
            <a:endParaRPr sz="1050" b="1">
              <a:solidFill>
                <a:srgbClr val="0D0D0D"/>
              </a:solidFill>
              <a:highlight>
                <a:srgbClr val="FFFFFF"/>
              </a:highlight>
              <a:latin typeface="Courier New"/>
              <a:ea typeface="Courier New"/>
              <a:cs typeface="Courier New"/>
              <a:sym typeface="Courier New"/>
            </a:endParaRPr>
          </a:p>
          <a:p>
            <a:pPr marL="457200" lvl="0" indent="0" algn="l" rtl="0">
              <a:spcBef>
                <a:spcPts val="0"/>
              </a:spcBef>
              <a:spcAft>
                <a:spcPts val="0"/>
              </a:spcAft>
              <a:buNone/>
            </a:pPr>
            <a:endParaRPr sz="850" b="1">
              <a:solidFill>
                <a:srgbClr val="0D0D0D"/>
              </a:solidFill>
              <a:highlight>
                <a:srgbClr val="FFFFFF"/>
              </a:highlight>
              <a:latin typeface="Courier New"/>
              <a:ea typeface="Courier New"/>
              <a:cs typeface="Courier New"/>
              <a:sym typeface="Courier New"/>
            </a:endParaRPr>
          </a:p>
          <a:p>
            <a:pPr marL="457200" lvl="0" indent="-282575" algn="l" rtl="0">
              <a:spcBef>
                <a:spcPts val="0"/>
              </a:spcBef>
              <a:spcAft>
                <a:spcPts val="0"/>
              </a:spcAft>
              <a:buClr>
                <a:srgbClr val="0D0D0D"/>
              </a:buClr>
              <a:buSzPts val="850"/>
              <a:buFont typeface="Courier New"/>
              <a:buChar char="❖"/>
            </a:pPr>
            <a:r>
              <a:rPr lang="tr" sz="850" b="1">
                <a:solidFill>
                  <a:srgbClr val="0D0D0D"/>
                </a:solidFill>
                <a:highlight>
                  <a:srgbClr val="FFFFFF"/>
                </a:highlight>
                <a:latin typeface="Courier New"/>
                <a:ea typeface="Courier New"/>
                <a:cs typeface="Courier New"/>
                <a:sym typeface="Courier New"/>
              </a:rPr>
              <a:t>'docker load -i image_ismi.tar'</a:t>
            </a:r>
            <a:endParaRPr sz="850" b="1">
              <a:solidFill>
                <a:srgbClr val="0D0D0D"/>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050">
              <a:solidFill>
                <a:srgbClr val="0D0D0D"/>
              </a:solidFill>
              <a:highlight>
                <a:srgbClr val="FFFFFF"/>
              </a:highlight>
              <a:latin typeface="Courier New"/>
              <a:ea typeface="Courier New"/>
              <a:cs typeface="Courier New"/>
              <a:sym typeface="Courier New"/>
            </a:endParaRPr>
          </a:p>
        </p:txBody>
      </p:sp>
    </p:spTree>
  </p:cSld>
  <p:clrMapOvr>
    <a:masterClrMapping/>
  </p:clrMapOvr>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TotalTime>
  <Words>1271</Words>
  <Application>Microsoft Office PowerPoint</Application>
  <PresentationFormat>Ekran Gösterisi (16:9)</PresentationFormat>
  <Paragraphs>171</Paragraphs>
  <Slides>14</Slides>
  <Notes>14</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14</vt:i4>
      </vt:variant>
    </vt:vector>
  </HeadingPairs>
  <TitlesOfParts>
    <vt:vector size="21" baseType="lpstr">
      <vt:lpstr>Raleway</vt:lpstr>
      <vt:lpstr>Arial</vt:lpstr>
      <vt:lpstr>Courier New</vt:lpstr>
      <vt:lpstr>Open Sans</vt:lpstr>
      <vt:lpstr>Lato</vt:lpstr>
      <vt:lpstr>Roboto</vt:lpstr>
      <vt:lpstr>Swiss</vt:lpstr>
      <vt:lpstr>Docker Kurulumu  ve  Docker Komutları</vt:lpstr>
      <vt:lpstr>Temel Kavramlar</vt:lpstr>
      <vt:lpstr>Temel Kavramlar</vt:lpstr>
      <vt:lpstr>Temel Kavramlar</vt:lpstr>
      <vt:lpstr>PowerPoint Sunusu</vt:lpstr>
      <vt:lpstr>Docker Image Çalıştırma</vt:lpstr>
      <vt:lpstr>Docker Image Çalıştırma</vt:lpstr>
      <vt:lpstr>Image Oluşturma</vt:lpstr>
      <vt:lpstr>Image Kaydetme</vt:lpstr>
      <vt:lpstr>Listeleme Komutları</vt:lpstr>
      <vt:lpstr>Container Çalıştırma Komutları</vt:lpstr>
      <vt:lpstr>Container Durdurma Komutları</vt:lpstr>
      <vt:lpstr>PowerPoint Sunusu</vt:lpstr>
      <vt:lpstr>Docker Kurulumu ve Docker Komutları hakkında sunumumuzu tamamlamış bulunuyoruz.  Docker'ın kurulumunu ve temel kavramları öğrendik.  İmage ve Container arasındaki ilişkiye değindik.  Docker image oluşturmayı, çalıştırmayı gördük.  Docker komutlarına değindik.          Bu sunumu takip ettiğiniz için teşekkür ederiz.</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Kurulumu  ve  Docker Komutları</dc:title>
  <cp:lastModifiedBy>Sedat Durmuş</cp:lastModifiedBy>
  <cp:revision>6</cp:revision>
  <dcterms:modified xsi:type="dcterms:W3CDTF">2024-02-29T06:39:46Z</dcterms:modified>
</cp:coreProperties>
</file>